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9" r:id="rId4"/>
    <p:sldId id="261" r:id="rId5"/>
    <p:sldId id="282" r:id="rId6"/>
    <p:sldId id="290" r:id="rId7"/>
    <p:sldId id="284" r:id="rId8"/>
    <p:sldId id="291" r:id="rId9"/>
    <p:sldId id="292" r:id="rId10"/>
    <p:sldId id="294" r:id="rId11"/>
    <p:sldId id="293" r:id="rId12"/>
    <p:sldId id="272" r:id="rId13"/>
    <p:sldId id="298" r:id="rId14"/>
    <p:sldId id="278" r:id="rId15"/>
    <p:sldId id="295" r:id="rId16"/>
    <p:sldId id="296" r:id="rId17"/>
    <p:sldId id="297" r:id="rId18"/>
    <p:sldId id="273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6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C9164-AA3F-4559-91AC-80CBED3C6D2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829C6-1E9C-4B64-AD46-23AD51F9C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662473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168" y="3886200"/>
            <a:ext cx="5455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84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74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0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98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84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7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63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2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5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11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3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7C63-B532-47E3-89AF-929A418835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6F0-DD4F-499A-816D-499D26ED5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8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lr=35&amp;clid=2270453&amp;win=302&amp;msid=1551898436.26369.121997.2965&amp;text=%D0%9D%D0%BE%D0%B2%D0%B0%D1%8F%20%D0%A8%D0%BE%D1%82%D0%BB%D0%B0%D0%BD%D0%B4%D0%B8%D1%8F&amp;noreask=1&amp;ento=0oCglydXcxNDUyOTkYAkIm0YTQvtGC0L4g0LfQvtC70YLQsNC90LAg0LTRjNC10L3QtdGI0LCFi5OG" TargetMode="External"/><Relationship Id="rId2" Type="http://schemas.openxmlformats.org/officeDocument/2006/relationships/hyperlink" Target="https://yandex.ru/search/?lr=35&amp;clid=2270453&amp;win=302&amp;msid=1551898436.26369.121997.2965&amp;text=%D0%91%D1%83%D0%B4%D0%B0%D0%BF%D0%B5%D1%88%D1%82&amp;noreask=1&amp;ento=0oCghydXc0MTYyMxgCQibRhNC-0YLQviDQt9C-0LvRgtCw0L3QsCDQtNGM0LXQvdC10YjQsDY7s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yandex.ru/search/?lr=35&amp;clid=2270453&amp;win=302&amp;msid=1551898436.26369.121997.2965&amp;text=%D0%9F%D0%BE%D0%BB%20%D0%94%D1%8C%D0%B5%D0%BD%D0%B5%D1%88&amp;noreask=1&amp;ento=0oCgtlbnczNTIyNjY3NhgCQibRhNC-0YLQviDQt9C-0LvRgtCw0L3QsCDQtNGM0LXQvdC10YjQsGeeqoA" TargetMode="External"/><Relationship Id="rId4" Type="http://schemas.openxmlformats.org/officeDocument/2006/relationships/hyperlink" Target="https://yandex.ru/search/?lr=35&amp;clid=2270453&amp;win=302&amp;msid=1551898436.26369.121997.2965&amp;text=%D0%92%D0%B0%D0%BB%D0%B5%D1%80%D0%B8%D1%8F%20%D0%94%D1%8C%D0%B5%D0%BD%D0%B5%D1%88&amp;noreask=1&amp;ento=0oCglydXcyMTA3NzAYAkIm0YTQvtGC0L4g0LfQvtC70YLQsNC90LAg0LTRjNC10L3QtdGI0LCmgdF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amazanuda.ru/wp-content/uploads/2016/01/denesh3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– класс</a:t>
            </a:r>
            <a:br>
              <a:rPr lang="ru-RU" dirty="0" smtClean="0"/>
            </a:br>
            <a:r>
              <a:rPr lang="ru-RU" dirty="0" smtClean="0"/>
              <a:t>Коррекционные технологии, приемы и методы работы с обучающимися на дому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168" y="4214818"/>
            <a:ext cx="5455664" cy="1423982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/>
          </a:p>
          <a:p>
            <a:pPr algn="l"/>
            <a:r>
              <a:rPr lang="ru-RU" sz="2600" dirty="0" smtClean="0"/>
              <a:t>Подготовила учитель</a:t>
            </a:r>
          </a:p>
          <a:p>
            <a:pPr algn="l"/>
            <a:r>
              <a:rPr lang="ru-RU" sz="2600" dirty="0" err="1" smtClean="0"/>
              <a:t>С.В.Вольвак</a:t>
            </a:r>
            <a:endParaRPr lang="ru-RU" sz="2600" dirty="0" smtClean="0"/>
          </a:p>
          <a:p>
            <a:pPr algn="l"/>
            <a:r>
              <a:rPr lang="ru-RU" sz="2600" dirty="0" smtClean="0"/>
              <a:t>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7319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Задания с  обручами</a:t>
            </a:r>
            <a:endParaRPr lang="ru-RU" sz="3600" dirty="0"/>
          </a:p>
        </p:txBody>
      </p:sp>
      <p:pic>
        <p:nvPicPr>
          <p:cNvPr id="7" name="Содержимое 6" descr="C:\Users\First\Desktop\image006_19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53444"/>
            <a:ext cx="3581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Users\First\Desktop\image047_3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14940"/>
            <a:ext cx="4038600" cy="24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85794"/>
            <a:ext cx="5987008" cy="21431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Пременение</a:t>
            </a:r>
            <a:r>
              <a:rPr lang="ru-RU" sz="3600" dirty="0" smtClean="0"/>
              <a:t> методики </a:t>
            </a:r>
            <a:r>
              <a:rPr lang="ru-RU" sz="3600" dirty="0" err="1" smtClean="0"/>
              <a:t>Дьенеша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в обучении Романа С.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000" i="1" dirty="0" smtClean="0"/>
              <a:t>    </a:t>
            </a:r>
            <a:r>
              <a:rPr lang="ru-RU" sz="2000" i="1" dirty="0" smtClean="0">
                <a:solidFill>
                  <a:srgbClr val="FFFF00"/>
                </a:solidFill>
              </a:rPr>
              <a:t>Язык и речевая практика: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 учебный предмет Речь и альтернативная коммуникация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rgbClr val="FFFF00"/>
                </a:solidFill>
              </a:rPr>
              <a:t>    Математика: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учебный предмет  Математические представления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   </a:t>
            </a:r>
            <a:r>
              <a:rPr lang="ru-RU" sz="2000" i="1" dirty="0" smtClean="0">
                <a:solidFill>
                  <a:srgbClr val="FFFF00"/>
                </a:solidFill>
              </a:rPr>
              <a:t>Технология: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учебный предмет Предметно-практические действия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   </a:t>
            </a:r>
            <a:r>
              <a:rPr lang="ru-RU" sz="2000" i="1" dirty="0" smtClean="0">
                <a:solidFill>
                  <a:srgbClr val="FFFF00"/>
                </a:solidFill>
              </a:rPr>
              <a:t>Коррекционно-развивающие занятия: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Сенсорное развитие, Альтернативная коммуникация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58272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Начальная система занятий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с блоками </a:t>
            </a:r>
            <a:r>
              <a:rPr lang="ru-RU" sz="2400" i="1" dirty="0" err="1" smtClean="0"/>
              <a:t>Дьенеша</a:t>
            </a:r>
            <a:r>
              <a:rPr lang="ru-RU" sz="2400" i="1" dirty="0" smtClean="0"/>
              <a:t> для детей с интеллектуальными нарушениями</a:t>
            </a:r>
            <a:br>
              <a:rPr lang="ru-RU" sz="2400" i="1" dirty="0" smtClean="0"/>
            </a:br>
            <a:r>
              <a:rPr lang="ru-RU" sz="2400" i="1" dirty="0" smtClean="0"/>
              <a:t>Из опыта работы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413338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Первый этап. </a:t>
            </a:r>
            <a:r>
              <a:rPr lang="ru-RU" sz="2400" dirty="0" smtClean="0">
                <a:solidFill>
                  <a:schemeClr val="bg1"/>
                </a:solidFill>
              </a:rPr>
              <a:t>Манипулирование обучающимся геометрическими фигурами.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Игры: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«Наведи порядок»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«Прятки»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«Строим мостик, башню, домик»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Элементарное конструирование</a:t>
            </a:r>
            <a:endParaRPr lang="ru-RU" sz="3600" dirty="0"/>
          </a:p>
        </p:txBody>
      </p:sp>
      <p:pic>
        <p:nvPicPr>
          <p:cNvPr id="3" name="Рисунок 2" descr="C:\Users\First\Desktop\denesh9-object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667250"/>
            <a:ext cx="2714644" cy="183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First\Desktop\postroj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14554"/>
            <a:ext cx="407019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First\Desktop\den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364333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для второго этапа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 представлений о форме, цвете, размере,  фигур.</a:t>
            </a:r>
          </a:p>
          <a:p>
            <a:pPr>
              <a:buNone/>
            </a:pPr>
            <a:r>
              <a:rPr lang="ru-RU" dirty="0" smtClean="0"/>
              <a:t>Игры:</a:t>
            </a:r>
          </a:p>
          <a:p>
            <a:pPr>
              <a:buNone/>
            </a:pPr>
            <a:r>
              <a:rPr lang="ru-RU" dirty="0" smtClean="0"/>
              <a:t>«Найди фигуру такого же цвета»</a:t>
            </a:r>
          </a:p>
          <a:p>
            <a:pPr>
              <a:buNone/>
            </a:pPr>
            <a:r>
              <a:rPr lang="ru-RU" dirty="0" smtClean="0"/>
              <a:t>«Найди фигуру такого же размера»</a:t>
            </a:r>
          </a:p>
          <a:p>
            <a:pPr>
              <a:buNone/>
            </a:pPr>
            <a:r>
              <a:rPr lang="ru-RU" dirty="0" smtClean="0"/>
              <a:t>«Найди фигуру такого же формы»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Дидактические игры для  второго этапа</a:t>
            </a:r>
            <a:endParaRPr lang="ru-RU" sz="3600" dirty="0"/>
          </a:p>
        </p:txBody>
      </p:sp>
      <p:pic>
        <p:nvPicPr>
          <p:cNvPr id="4" name="Рисунок 3" descr="C:\Users\First\Desktop\bloki-denesha0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292895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First\Desktop\bloki-denesha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928802"/>
            <a:ext cx="2786082" cy="20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First\Desktop\bloki-denesha1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4286257"/>
            <a:ext cx="335758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First\Desktop\bloki-denesha0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928802"/>
            <a:ext cx="282658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First\Desktop\img_20130912_00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43570" y="3786190"/>
            <a:ext cx="207170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Задания для третьего этапа</a:t>
            </a:r>
            <a:br>
              <a:rPr lang="ru-RU" sz="2800" dirty="0" smtClean="0"/>
            </a:br>
            <a:r>
              <a:rPr lang="ru-RU" sz="2800" i="1" dirty="0" smtClean="0"/>
              <a:t>Введение специального кода</a:t>
            </a:r>
            <a:br>
              <a:rPr lang="ru-RU" sz="2800" i="1" dirty="0" smtClean="0"/>
            </a:br>
            <a:r>
              <a:rPr lang="ru-RU" sz="2800" dirty="0" smtClean="0"/>
              <a:t>Развивающая игра «Засели домики»</a:t>
            </a:r>
            <a:endParaRPr lang="ru-RU" sz="2800" dirty="0"/>
          </a:p>
        </p:txBody>
      </p:sp>
      <p:pic>
        <p:nvPicPr>
          <p:cNvPr id="3" name="Рисунок 2" descr="C:\Users\First\Desktop\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257176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s://ds04.infourok.ru/uploads/ex/011a/00017431-a802264f/img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57176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First\Desktop\152230_html_m3b2598ff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71678"/>
            <a:ext cx="542928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First\Desktop\hello_html_792633e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542928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Введение </a:t>
            </a:r>
            <a:r>
              <a:rPr lang="ru-RU" sz="4000" dirty="0" smtClean="0"/>
              <a:t>символов</a:t>
            </a:r>
            <a:r>
              <a:rPr lang="ru-RU" sz="3600" dirty="0" smtClean="0"/>
              <a:t> отрицания</a:t>
            </a:r>
            <a:endParaRPr lang="ru-RU" sz="3600" dirty="0"/>
          </a:p>
        </p:txBody>
      </p:sp>
      <p:pic>
        <p:nvPicPr>
          <p:cNvPr id="3" name="Рисунок 2" descr="C:\Users\First\Desktop\simvoly_k_blokam_denesha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071702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First\Desktop\simvoly_k_blokam_denesha-2-724x1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857365"/>
            <a:ext cx="207170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First\Desktop\s1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00240"/>
            <a:ext cx="2705100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First\Desktop\kartochka_otrica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857628"/>
            <a:ext cx="195262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/>
              <a:t>Желаю творческих успехов!</a:t>
            </a:r>
          </a:p>
          <a:p>
            <a:pPr algn="ctr"/>
            <a:endParaRPr lang="ru-RU" sz="6000" dirty="0"/>
          </a:p>
        </p:txBody>
      </p:sp>
      <p:pic>
        <p:nvPicPr>
          <p:cNvPr id="4" name="Рисунок 3" descr="C:\Users\First\Desktop\008ccecef9a119a00d4f568df4f229e1916c35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328614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First\Desktop\11_2-1024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3619500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 авторе развивающей методики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2800" b="1" dirty="0" err="1" smtClean="0"/>
              <a:t>Золтан</a:t>
            </a:r>
            <a:r>
              <a:rPr lang="ru-RU" sz="2800" b="1" dirty="0" smtClean="0"/>
              <a:t> Пал </a:t>
            </a:r>
            <a:r>
              <a:rPr lang="ru-RU" sz="2800" b="1" dirty="0" err="1" smtClean="0"/>
              <a:t>Дьенеш</a:t>
            </a:r>
            <a:endParaRPr lang="ru-RU" sz="2800" dirty="0" smtClean="0"/>
          </a:p>
          <a:p>
            <a:r>
              <a:rPr lang="ru-RU" sz="2800" dirty="0" smtClean="0"/>
              <a:t>Венгерский математик, психолог и педагог, профессор </a:t>
            </a:r>
            <a:r>
              <a:rPr lang="ru-RU" sz="2800" dirty="0" err="1" smtClean="0"/>
              <a:t>Шербрукского</a:t>
            </a:r>
            <a:r>
              <a:rPr lang="ru-RU" sz="2800" dirty="0" smtClean="0"/>
              <a:t> университета. Автор игрового подхода к развитию детей, идея которого заключается в освоении детьми математики посредством увлекательных логических игр, песен и танцев.</a:t>
            </a:r>
          </a:p>
          <a:p>
            <a:pPr lvl="0"/>
            <a:r>
              <a:rPr lang="ru-RU" sz="2800" b="1" dirty="0" smtClean="0"/>
              <a:t>Родился: </a:t>
            </a:r>
            <a:r>
              <a:rPr lang="ru-RU" sz="2800" dirty="0" smtClean="0"/>
              <a:t>11 сентября 1916 г., </a:t>
            </a:r>
            <a:r>
              <a:rPr lang="ru-RU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Будапешт</a:t>
            </a:r>
            <a:endParaRPr lang="ru-RU" sz="28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2800" b="1" dirty="0" smtClean="0"/>
              <a:t>Умер: </a:t>
            </a:r>
            <a:r>
              <a:rPr lang="ru-RU" sz="2800" dirty="0" smtClean="0"/>
              <a:t>11 января 2014 г. (97 лет), </a:t>
            </a:r>
            <a:r>
              <a:rPr lang="ru-RU" sz="2800" u="sng" dirty="0" smtClean="0">
                <a:hlinkClick r:id="rId3"/>
              </a:rPr>
              <a:t>Новая Шотландия</a:t>
            </a:r>
            <a:endParaRPr lang="ru-RU" sz="2800" dirty="0" smtClean="0"/>
          </a:p>
          <a:p>
            <a:pPr lvl="0"/>
            <a:r>
              <a:rPr lang="ru-RU" sz="2800" b="1" dirty="0" smtClean="0"/>
              <a:t>Чем известен: </a:t>
            </a:r>
            <a:r>
              <a:rPr lang="ru-RU" sz="2800" dirty="0" smtClean="0"/>
              <a:t>автор игрового подхода к обучению детей математике</a:t>
            </a:r>
          </a:p>
          <a:p>
            <a:pPr lvl="0"/>
            <a:r>
              <a:rPr lang="ru-RU" sz="2800" b="1" dirty="0" smtClean="0"/>
              <a:t>Родители: </a:t>
            </a:r>
            <a:r>
              <a:rPr lang="ru-RU" sz="2800" u="sng" dirty="0" smtClean="0">
                <a:hlinkClick r:id="rId4"/>
              </a:rPr>
              <a:t>Валерия </a:t>
            </a:r>
            <a:r>
              <a:rPr lang="ru-RU" sz="2800" u="sng" dirty="0" err="1" smtClean="0">
                <a:hlinkClick r:id="rId4"/>
              </a:rPr>
              <a:t>Дьенеш</a:t>
            </a:r>
            <a:r>
              <a:rPr lang="ru-RU" sz="2800" dirty="0" smtClean="0"/>
              <a:t>, </a:t>
            </a:r>
            <a:r>
              <a:rPr lang="ru-RU" sz="2800" u="sng" dirty="0" smtClean="0">
                <a:hlinkClick r:id="rId5"/>
              </a:rPr>
              <a:t>Пол </a:t>
            </a:r>
            <a:r>
              <a:rPr lang="ru-RU" sz="2800" u="sng" dirty="0" err="1" smtClean="0">
                <a:hlinkClick r:id="rId5"/>
              </a:rPr>
              <a:t>Дьенеш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First\Desktop\1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0"/>
            <a:ext cx="242889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black">
          <a:xfrm>
            <a:off x="714348" y="2143117"/>
            <a:ext cx="792961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/>
              </a:rPr>
              <a:t/>
            </a:r>
            <a:br>
              <a:rPr lang="ru-RU" sz="2400" dirty="0" smtClean="0">
                <a:hlinkClick r:id="rId2"/>
              </a:rPr>
            </a:br>
            <a:endParaRPr lang="en-US" sz="2400" b="1" dirty="0">
              <a:cs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gray">
          <a:xfrm>
            <a:off x="8740775" y="4244975"/>
            <a:ext cx="3175" cy="1463675"/>
          </a:xfrm>
          <a:prstGeom prst="line">
            <a:avLst/>
          </a:prstGeom>
          <a:noFill/>
          <a:ln w="19050">
            <a:solidFill>
              <a:srgbClr val="080808">
                <a:alpha val="22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9792" y="785794"/>
            <a:ext cx="5987008" cy="631844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Набор </a:t>
            </a:r>
            <a:br>
              <a:rPr lang="ru-RU" sz="4000" i="1" dirty="0" smtClean="0"/>
            </a:br>
            <a:r>
              <a:rPr lang="ru-RU" sz="4000" i="1" dirty="0" smtClean="0"/>
              <a:t>Логические блоки </a:t>
            </a:r>
            <a:r>
              <a:rPr lang="ru-RU" sz="4000" i="1" dirty="0" err="1" smtClean="0"/>
              <a:t>Дьенеша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First\Desktop\6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300039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First\Desktop\17dc83ec5ad532942e9691a6b02aef3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643446"/>
            <a:ext cx="264320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3" descr="C:\Users\First\Desktop\073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14555"/>
            <a:ext cx="308080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583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28604"/>
            <a:ext cx="3643338" cy="7143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Альбомы</a:t>
            </a:r>
            <a:endParaRPr lang="ru-RU" sz="3600" dirty="0"/>
          </a:p>
        </p:txBody>
      </p:sp>
      <p:pic>
        <p:nvPicPr>
          <p:cNvPr id="1026" name="Picture 2" descr="C:\Users\First\Desktop\Альбомы заданий\Блоки Дьенеша для самых маленьких 2-3 г\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71464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Users\First\Desktop\c419f22570bdc2e35b9ffa9fa8d092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928802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First\Desktop\denesh33-624x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35004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First\Desktop\Альбомы заданий\Спасатели приходят на помощь\img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40042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First\Desktop\10148356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928802"/>
            <a:ext cx="2743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4643470" cy="868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Задания </a:t>
            </a:r>
            <a:endParaRPr lang="ru-RU" sz="3600" dirty="0"/>
          </a:p>
        </p:txBody>
      </p:sp>
      <p:pic>
        <p:nvPicPr>
          <p:cNvPr id="9" name="Содержимое 8" descr="C:\Users\First\Desktop\bloki-denesha05.pn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2786063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6" descr="C:\Users\First\Desktop\Albom_Bloki_Denesha__Malenkie_logiki__3_o.jpg"/>
          <p:cNvPicPr>
            <a:picLocks noGrp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2786062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C:\Users\First\Desktop\img_20130912_0004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85852" y="4429132"/>
            <a:ext cx="278608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C:\Users\First\Desktop\shemy2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285752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Логические карточки- символы</a:t>
            </a:r>
            <a:endParaRPr lang="ru-RU" sz="3600" dirty="0"/>
          </a:p>
        </p:txBody>
      </p:sp>
      <p:pic>
        <p:nvPicPr>
          <p:cNvPr id="7" name="Picture 4" descr="C:\Users\First\Desktop\kartoch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7147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C:\Users\First\Desktop\hello_html_6fb4e06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428868"/>
            <a:ext cx="382428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First\Desktop\img_20130912_0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92935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Использование символов на практике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Логические карточки- символы с кодом отрицания</a:t>
            </a:r>
            <a:endParaRPr lang="ru-RU" sz="3600" dirty="0"/>
          </a:p>
        </p:txBody>
      </p:sp>
      <p:pic>
        <p:nvPicPr>
          <p:cNvPr id="4" name="Содержимое 3" descr="C:\Users\First\Desktop\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392909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First\Desktop\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89734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4000" i="1" dirty="0" smtClean="0"/>
              <a:t>Третий этап</a:t>
            </a:r>
            <a:br>
              <a:rPr lang="ru-RU" sz="4000" i="1" dirty="0" smtClean="0"/>
            </a:br>
            <a:r>
              <a:rPr lang="ru-RU" sz="4000" i="1" dirty="0" smtClean="0"/>
              <a:t>Введение специального кода отрицания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C:\Users\First\Desktop\slide-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14554"/>
            <a:ext cx="514353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844824"/>
            <a:ext cx="6033282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c93db327f3e891869b68bad113294a7c4a27d8d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197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Мастер – класс Коррекционные технологии, приемы и методы работы с обучающимися на дому </vt:lpstr>
      <vt:lpstr>Об авторе развивающей методики</vt:lpstr>
      <vt:lpstr>Набор  Логические блоки Дьенеша </vt:lpstr>
      <vt:lpstr>Альбомы</vt:lpstr>
      <vt:lpstr>Задания </vt:lpstr>
      <vt:lpstr>Логические карточки- символы</vt:lpstr>
      <vt:lpstr>Использование символов на практике</vt:lpstr>
      <vt:lpstr>Логические карточки- символы с кодом отрицания</vt:lpstr>
      <vt:lpstr>   Третий этап Введение специального кода отрицания  </vt:lpstr>
      <vt:lpstr>Задания с  обручами</vt:lpstr>
      <vt:lpstr>Пременение методики Дьенеша  в обучении Романа С.</vt:lpstr>
      <vt:lpstr>Начальная система занятий с блоками Дьенеша для детей с интеллектуальными нарушениями Из опыта работы </vt:lpstr>
      <vt:lpstr>Элементарное конструирование</vt:lpstr>
      <vt:lpstr>Задания для второго этапа</vt:lpstr>
      <vt:lpstr>Дидактические игры для  второго этапа</vt:lpstr>
      <vt:lpstr>Задания для третьего этапа Введение специального кода Развивающая игра «Засели домики»</vt:lpstr>
      <vt:lpstr>Введение символов отрицания</vt:lpstr>
      <vt:lpstr>Спасибо за внимание!</vt:lpstr>
    </vt:vector>
  </TitlesOfParts>
  <Company>http://presentation-creation.ru/</Company>
  <LinksUpToDate>false</LinksUpToDate>
  <SharedDoc>false</SharedDoc>
  <HyperlinkBase>http://presentation-creation.ru/powerpoint-lessons.html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доска</dc:title>
  <dc:creator>obstinate</dc:creator>
  <dc:description>Шаблон презентации с сайта http://presentation-creation.ru/</dc:description>
  <cp:lastModifiedBy>1</cp:lastModifiedBy>
  <cp:revision>202</cp:revision>
  <dcterms:created xsi:type="dcterms:W3CDTF">2018-02-10T05:02:45Z</dcterms:created>
  <dcterms:modified xsi:type="dcterms:W3CDTF">2020-11-01T17:33:22Z</dcterms:modified>
</cp:coreProperties>
</file>