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7" r:id="rId3"/>
    <p:sldId id="259" r:id="rId4"/>
    <p:sldId id="280" r:id="rId5"/>
    <p:sldId id="299" r:id="rId6"/>
    <p:sldId id="300" r:id="rId7"/>
    <p:sldId id="278" r:id="rId8"/>
    <p:sldId id="262" r:id="rId9"/>
    <p:sldId id="263" r:id="rId10"/>
    <p:sldId id="264" r:id="rId11"/>
    <p:sldId id="277" r:id="rId12"/>
    <p:sldId id="267" r:id="rId13"/>
    <p:sldId id="268" r:id="rId14"/>
    <p:sldId id="269" r:id="rId15"/>
    <p:sldId id="270" r:id="rId16"/>
    <p:sldId id="271" r:id="rId17"/>
    <p:sldId id="272" r:id="rId18"/>
    <p:sldId id="282" r:id="rId19"/>
    <p:sldId id="283" r:id="rId20"/>
    <p:sldId id="281" r:id="rId21"/>
    <p:sldId id="302" r:id="rId22"/>
    <p:sldId id="285" r:id="rId23"/>
    <p:sldId id="284" r:id="rId24"/>
    <p:sldId id="286" r:id="rId25"/>
    <p:sldId id="288" r:id="rId26"/>
    <p:sldId id="289" r:id="rId27"/>
    <p:sldId id="291" r:id="rId28"/>
    <p:sldId id="290" r:id="rId29"/>
    <p:sldId id="275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74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4660"/>
  </p:normalViewPr>
  <p:slideViewPr>
    <p:cSldViewPr>
      <p:cViewPr varScale="1">
        <p:scale>
          <a:sx n="78" d="100"/>
          <a:sy n="78" d="100"/>
        </p:scale>
        <p:origin x="153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17.02.2024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976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17.02.2024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200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17.02.2024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3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17.02.2024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24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17.02.2024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696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17.02.2024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037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17.02.2024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84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17.02.2024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16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17.02.2024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76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17.02.2024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182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17.02.2024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565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avatanplus.com/files/resources/original/5700bcbf48023153dae14b3f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7" name="Picture 7" descr="D:\Лидия\шаблоны\Ольга Бор\Care Bears\облака.png"/>
          <p:cNvPicPr>
            <a:picLocks noChangeAspect="1" noChangeArrowheads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60104" y="1562985"/>
            <a:ext cx="4813818" cy="8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80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2.bp.blogspot.com/-i8xkMN_u7hA/VBXJ4jG5Y9I/AAAAAAAAfs4/WXyaaM52abo/s1600/%D0%AD%D0%BB%D0%B5%D0%BC%D0%B5%D0%BD%D1%82%D1%8B4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4.bp.blogspot.com/-o7Y1hxG0MOw/VBXJ2wUTvFI/AAAAAAAAfsk/9Znx6jrTaks/s1600/%D0%AD%D0%BB%D0%B5%D0%BC%D0%B5%D0%BD%D1%82%D1%8B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3.bp.blogspot.com/-LOwwXZb1MeU/VBXJ2clD_fI/AAAAAAAAfsY/e3t_Pof1w_0/s1600/%D0%AD%D0%BB%D0%B5%D0%BC%D0%B5%D0%BD%D1%82%D1%8B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1.bp.blogspot.com/-anvy6HcvZk8/VBXJ4CyaIMI/AAAAAAAAfsw/Rg9KGCbOX44/s1600/%D0%AD%D0%BB%D0%B5%D0%BC%D0%B5%D0%BD%D1%82%D1%8B3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3.bp.blogspot.com/-0qFW_Zpfzqk/VBXJ1BqiYBI/AAAAAAAAfsI/gpnRbzLiFMc/s1600/28.02.2014+0-19-58_0083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1.bp.blogspot.com/-oM01rz7i-Yo/VBXJ1uNLbqI/AAAAAAAAfsQ/j9GsaeqYU3k/s1600/20.08.2014+9-57-02_002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1.bp.blogspot.com/-HqQCgMeLV7E/VBXJ0S05n1I/AAAAAAAAfsE/IRPu_1hEPFM/s1600/28.02.2014+0-18-49_0079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2.bp.blogspot.com/-yqz3NZwkWls/UyRbpI1VyKI/AAAAAAAAAVE/jb4wv7OLds8/s1600/lapbooks_folder.pn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7772400" cy="3384376"/>
          </a:xfrm>
        </p:spPr>
        <p:txBody>
          <a:bodyPr/>
          <a:lstStyle/>
          <a:p>
            <a:r>
              <a:rPr lang="ru-RU" sz="1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br>
              <a:rPr lang="ru-RU" sz="11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«ЯСЛИ-САД </a:t>
            </a:r>
            <a:r>
              <a:rPr lang="ru-RU" sz="1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КОМБИНИРОВАННОГО ТИПА № 40 ГОРОДА ДОНЕЦКА»</a:t>
            </a:r>
            <a:br>
              <a:rPr lang="ru-RU" sz="1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100" dirty="0">
                <a:solidFill>
                  <a:srgbClr val="2B3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anose="02020603050405020304" pitchFamily="18" charset="0"/>
              </a:rPr>
              <a:t>МАСТЕР-КЛАСС</a:t>
            </a:r>
            <a:b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anose="02020603050405020304" pitchFamily="18" charset="0"/>
              </a:rPr>
            </a:br>
            <a:b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anose="02020603050405020304" pitchFamily="18" charset="0"/>
              </a:rPr>
              <a:t>«ЛЭПБУК  ИЛИ ПРОЕКТНАЯ ПАПКА КАК СРЕДСТВО ОБУЧЕНИЯ  ДЕТЕЙ СТАРШЕГО И ПОДГОТОВИТЕЛЬНОГО ВОЗРАСТА»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355976" y="4384350"/>
            <a:ext cx="5040560" cy="1152128"/>
          </a:xfrm>
        </p:spPr>
        <p:txBody>
          <a:bodyPr/>
          <a:lstStyle/>
          <a:p>
            <a:pPr lvl="0" eaLnBrk="1" hangingPunct="1">
              <a:buClr>
                <a:srgbClr val="EBF25A"/>
              </a:buClr>
              <a:buSzPct val="80000"/>
            </a:pPr>
            <a:r>
              <a:rPr lang="ru-RU" sz="2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Учитель-логопед:</a:t>
            </a:r>
          </a:p>
          <a:p>
            <a:pPr lvl="0" eaLnBrk="1" hangingPunct="1">
              <a:buClr>
                <a:srgbClr val="EBF25A"/>
              </a:buClr>
              <a:buSzPct val="80000"/>
            </a:pPr>
            <a:r>
              <a:rPr lang="ru-RU" sz="2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Гецевич</a:t>
            </a:r>
            <a:r>
              <a:rPr lang="ru-RU" sz="2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 Г.</a:t>
            </a:r>
          </a:p>
        </p:txBody>
      </p:sp>
    </p:spTree>
    <p:extLst>
      <p:ext uri="{BB962C8B-B14F-4D97-AF65-F5344CB8AC3E}">
        <p14:creationId xmlns:p14="http://schemas.microsoft.com/office/powerpoint/2010/main" val="2373656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03282"/>
          </a:xfrm>
        </p:spPr>
        <p:txBody>
          <a:bodyPr/>
          <a:lstStyle/>
          <a:p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772816"/>
            <a:ext cx="7200800" cy="4353347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 это не просто книжка с картинками. Это учебное пособие. Поэтому   надо продумать, что он должен включать в себя, чтобы полностью раскрыть тему. А для этого нужен план того, что вы хотите в этой папке рассказать.</a:t>
            </a:r>
          </a:p>
        </p:txBody>
      </p:sp>
    </p:spTree>
    <p:extLst>
      <p:ext uri="{BB962C8B-B14F-4D97-AF65-F5344CB8AC3E}">
        <p14:creationId xmlns:p14="http://schemas.microsoft.com/office/powerpoint/2010/main" val="4046940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64096"/>
          </a:xfrm>
        </p:spPr>
        <p:txBody>
          <a:bodyPr/>
          <a:lstStyle/>
          <a:p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Макет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Наталья\Desktop\0_fca60_762b99d5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27280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104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/>
          <a:lstStyle/>
          <a:p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Элементы</a:t>
            </a:r>
            <a:b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элементы лэпбука - кармашки">
            <a:hlinkClick r:id="rId2"/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249" b="15751"/>
          <a:stretch/>
        </p:blipFill>
        <p:spPr bwMode="auto">
          <a:xfrm rot="21410785">
            <a:off x="1326909" y="1637495"/>
            <a:ext cx="3003588" cy="252854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 rot="10800000" flipV="1">
            <a:off x="2051719" y="4376474"/>
            <a:ext cx="27877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2B3616"/>
                </a:solidFill>
                <a:latin typeface="Times New Roman" pitchFamily="18" charset="0"/>
                <a:cs typeface="Times New Roman" pitchFamily="18" charset="0"/>
              </a:rPr>
              <a:t>Конверты обыкновенные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8840"/>
            <a:ext cx="2880320" cy="3341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633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714375"/>
            <a:ext cx="7546032" cy="703263"/>
          </a:xfrm>
          <a:prstGeom prst="rect">
            <a:avLst/>
          </a:prstGeo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Элементы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элементы лэпбука - конверты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68"/>
          <a:stretch/>
        </p:blipFill>
        <p:spPr bwMode="auto">
          <a:xfrm>
            <a:off x="5652120" y="1732534"/>
            <a:ext cx="2474264" cy="313662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411760" y="4465970"/>
            <a:ext cx="23574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2B3616"/>
                </a:solidFill>
                <a:latin typeface="Times New Roman" pitchFamily="18" charset="0"/>
                <a:cs typeface="Times New Roman" pitchFamily="18" charset="0"/>
              </a:rPr>
              <a:t>Конверты фигурные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09471"/>
            <a:ext cx="2749550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716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724583" cy="703282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Элементы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элементы лэпбука - подвижные круги">
            <a:hlinkClick r:id="rId2"/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-1" r="3749" b="869"/>
          <a:stretch/>
        </p:blipFill>
        <p:spPr bwMode="auto">
          <a:xfrm>
            <a:off x="1403648" y="1916832"/>
            <a:ext cx="6572250" cy="2500329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59832" y="4662461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B3616"/>
                </a:solidFill>
                <a:latin typeface="Times New Roman" pitchFamily="18" charset="0"/>
                <a:cs typeface="Times New Roman" pitchFamily="18" charset="0"/>
              </a:rPr>
              <a:t>Вращающиеся круги</a:t>
            </a:r>
          </a:p>
        </p:txBody>
      </p:sp>
    </p:spTree>
    <p:extLst>
      <p:ext uri="{BB962C8B-B14F-4D97-AF65-F5344CB8AC3E}">
        <p14:creationId xmlns:p14="http://schemas.microsoft.com/office/powerpoint/2010/main" val="3532988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Элементы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элементы лэпбука - мини-книжки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4525963" cy="3114684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339302" y="4869160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2B3616"/>
                </a:solidFill>
                <a:latin typeface="Times New Roman" pitchFamily="18" charset="0"/>
                <a:cs typeface="Times New Roman" pitchFamily="18" charset="0"/>
              </a:rPr>
              <a:t>Книжка простая</a:t>
            </a:r>
          </a:p>
        </p:txBody>
      </p:sp>
    </p:spTree>
    <p:extLst>
      <p:ext uri="{BB962C8B-B14F-4D97-AF65-F5344CB8AC3E}">
        <p14:creationId xmlns:p14="http://schemas.microsoft.com/office/powerpoint/2010/main" val="2002724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03282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Элементы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элементы лепбука - книжка-гармошка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6034617" cy="2471741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915816" y="4722108"/>
            <a:ext cx="371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B3616"/>
                </a:solidFill>
                <a:latin typeface="Times New Roman" pitchFamily="18" charset="0"/>
                <a:cs typeface="Times New Roman" pitchFamily="18" charset="0"/>
              </a:rPr>
              <a:t>Книжка-гармошка </a:t>
            </a:r>
            <a:endParaRPr lang="ru-RU" sz="2400" dirty="0">
              <a:solidFill>
                <a:srgbClr val="2B361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093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677" y="836712"/>
            <a:ext cx="8229600" cy="774720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Элементы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элементы лэпбука - блокнотик">
            <a:hlinkClick r:id="rId2"/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9" t="15528" b="8656"/>
          <a:stretch/>
        </p:blipFill>
        <p:spPr bwMode="auto">
          <a:xfrm>
            <a:off x="1619672" y="1916832"/>
            <a:ext cx="2728967" cy="232886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элементы лэпбука">
            <a:hlinkClick r:id="rId4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5" t="7134" r="13411" b="16203"/>
          <a:stretch/>
        </p:blipFill>
        <p:spPr bwMode="auto">
          <a:xfrm>
            <a:off x="5220072" y="1916832"/>
            <a:ext cx="2697561" cy="2504660"/>
          </a:xfrm>
          <a:prstGeom prst="rect">
            <a:avLst/>
          </a:prstGeom>
          <a:ln w="38100" cap="sq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35896" y="4802518"/>
            <a:ext cx="2016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B3616"/>
                </a:solidFill>
                <a:latin typeface="Times New Roman" pitchFamily="18" charset="0"/>
                <a:cs typeface="Times New Roman" pitchFamily="18" charset="0"/>
              </a:rPr>
              <a:t>Блокноты</a:t>
            </a:r>
            <a:endParaRPr lang="ru-RU" sz="2400" dirty="0">
              <a:solidFill>
                <a:srgbClr val="2B361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438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1559" y="836712"/>
            <a:ext cx="7704857" cy="7747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Элементы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3545431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63103"/>
            <a:ext cx="2511939" cy="29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89806" y="4869160"/>
            <a:ext cx="3990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Лист, сложенный 2 и 4 раза</a:t>
            </a:r>
          </a:p>
        </p:txBody>
      </p:sp>
    </p:spTree>
    <p:extLst>
      <p:ext uri="{BB962C8B-B14F-4D97-AF65-F5344CB8AC3E}">
        <p14:creationId xmlns:p14="http://schemas.microsoft.com/office/powerpoint/2010/main" val="3794114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5575" y="836712"/>
            <a:ext cx="7859701" cy="7747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Элементы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446" y="1772816"/>
            <a:ext cx="6715957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99792" y="4710335"/>
            <a:ext cx="5124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Полоса, сложенная в несколько раз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736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04" y="260648"/>
            <a:ext cx="8229600" cy="1143000"/>
          </a:xfrm>
        </p:spPr>
        <p:txBody>
          <a:bodyPr/>
          <a:lstStyle/>
          <a:p>
            <a:br>
              <a:rPr lang="ru-RU" sz="2800" i="1" dirty="0"/>
            </a:br>
            <a:br>
              <a:rPr lang="ru-RU" sz="2800" i="1" dirty="0"/>
            </a:br>
            <a:r>
              <a:rPr lang="ru-RU" sz="2000" b="1" i="1" dirty="0">
                <a:solidFill>
                  <a:srgbClr val="0070C0"/>
                </a:solidFill>
              </a:rPr>
              <a:t>Расскажи мне – и я услышу, покажи мне – и я запомню,</a:t>
            </a:r>
            <a:br>
              <a:rPr lang="ru-RU" sz="2000" b="1" dirty="0">
                <a:solidFill>
                  <a:srgbClr val="0070C0"/>
                </a:solidFill>
              </a:rPr>
            </a:br>
            <a:r>
              <a:rPr lang="ru-RU" sz="2000" b="1" i="1" dirty="0">
                <a:solidFill>
                  <a:srgbClr val="0070C0"/>
                </a:solidFill>
              </a:rPr>
              <a:t>Дай мне сделать самому – и я пойму!</a:t>
            </a:r>
            <a:br>
              <a:rPr lang="ru-RU" sz="2000" b="1" dirty="0">
                <a:solidFill>
                  <a:srgbClr val="0070C0"/>
                </a:solidFill>
              </a:rPr>
            </a:br>
            <a:r>
              <a:rPr lang="ru-RU" sz="2000" b="1" dirty="0">
                <a:solidFill>
                  <a:srgbClr val="0070C0"/>
                </a:solidFill>
              </a:rPr>
              <a:t>                                                                            </a:t>
            </a:r>
            <a:r>
              <a:rPr lang="ru-RU" sz="2000" b="1" i="1" dirty="0">
                <a:solidFill>
                  <a:srgbClr val="0070C0"/>
                </a:solidFill>
              </a:rPr>
              <a:t>Японская пословица.</a:t>
            </a:r>
            <a:br>
              <a:rPr lang="ru-RU" sz="2000" b="1" dirty="0">
                <a:solidFill>
                  <a:srgbClr val="0070C0"/>
                </a:solidFill>
              </a:rPr>
            </a:b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User\Desktop\Зубченко Таня\фото\20191203_1018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88" y="2045252"/>
            <a:ext cx="1512000" cy="201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Зубченко Таня\фото\20191203_102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13844"/>
            <a:ext cx="1512000" cy="201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Зубченко Таня\фото\20191203_1021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204864"/>
            <a:ext cx="1512000" cy="201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ownloads\20191203_1013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794" y="2913844"/>
            <a:ext cx="1512000" cy="201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266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488832" cy="922114"/>
          </a:xfrm>
        </p:spPr>
        <p:txBody>
          <a:bodyPr/>
          <a:lstStyle/>
          <a:p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сделать папку </a:t>
            </a:r>
            <a:r>
              <a:rPr lang="ru-RU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sz="4000" b="1" dirty="0">
                <a:solidFill>
                  <a:srgbClr val="2B3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4000" dirty="0">
                <a:solidFill>
                  <a:srgbClr val="2B3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2B36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Frame 1074">
            <a:hlinkClick r:id="rId2"/>
          </p:cNvPr>
          <p:cNvPicPr>
            <a:picLocks noGrp="1"/>
          </p:cNvPicPr>
          <p:nvPr>
            <p:ph idx="1"/>
          </p:nvPr>
        </p:nvPicPr>
        <p:blipFill rotWithShape="1">
          <a:blip r:embed="rId3" cstate="print"/>
          <a:srcRect t="3650"/>
          <a:stretch/>
        </p:blipFill>
        <p:spPr bwMode="auto">
          <a:xfrm>
            <a:off x="1907704" y="1628801"/>
            <a:ext cx="583264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1561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5"/>
            <a:ext cx="8229600" cy="4176465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b="1" dirty="0">
                <a:latin typeface="Monotype Corsiva" pitchFamily="66" charset="0"/>
              </a:rPr>
              <a:t>практическая часть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6000" b="1" dirty="0">
                <a:latin typeface="Monotype Corsiva" pitchFamily="66" charset="0"/>
              </a:rPr>
              <a:t>«изготовление </a:t>
            </a:r>
            <a:r>
              <a:rPr lang="ru-RU" sz="6000" b="1" dirty="0" err="1">
                <a:latin typeface="Monotype Corsiva" pitchFamily="66" charset="0"/>
              </a:rPr>
              <a:t>лэпбука</a:t>
            </a:r>
            <a:r>
              <a:rPr lang="ru-RU" sz="6000" b="1" dirty="0">
                <a:latin typeface="Monotype Corsiva" pitchFamily="66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811107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Варианты </a:t>
            </a:r>
            <a:r>
              <a:rPr lang="ru-RU" dirty="0" err="1">
                <a:solidFill>
                  <a:srgbClr val="FF0000"/>
                </a:solidFill>
              </a:rPr>
              <a:t>лэпбуков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5" name="Picture 2" descr="C:\Users\User\Desktop\20191203_110745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4"/>
            <a:ext cx="6264696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767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20191203_1112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488832" cy="5040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26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20191203_1054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08720"/>
            <a:ext cx="5186887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224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20191203_1149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80728"/>
            <a:ext cx="5409077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128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20191203_1151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52736"/>
            <a:ext cx="5536337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442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20191204_110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08720"/>
            <a:ext cx="5226900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4137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Зубченко Таня\фото лэпбуков\20191203_1101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73" y="908720"/>
            <a:ext cx="5128058" cy="452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6098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20191203_1057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52737"/>
            <a:ext cx="5544616" cy="439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656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79200" y="548680"/>
            <a:ext cx="7765208" cy="778098"/>
          </a:xfrm>
        </p:spPr>
        <p:txBody>
          <a:bodyPr/>
          <a:lstStyle/>
          <a:p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5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59220" y="1268760"/>
            <a:ext cx="7869560" cy="2448272"/>
          </a:xfrm>
        </p:spPr>
        <p:txBody>
          <a:bodyPr/>
          <a:lstStyle/>
          <a:p>
            <a:r>
              <a:rPr lang="ru-RU" sz="24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Лэпбук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Lapbook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в переводе с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анг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lap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–перекрывать, скреплять;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book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- книга) или как его еще называют 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тематическая или интерактивная папка  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–  </a:t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это папка с кармашками, окошками, мини-книгами и всевозможными вкладками, в которую помещены материалы на одну тему.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" t="7013" r="2359" b="7836"/>
          <a:stretch/>
        </p:blipFill>
        <p:spPr bwMode="auto">
          <a:xfrm>
            <a:off x="2393354" y="3717640"/>
            <a:ext cx="4986958" cy="244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5804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фото лэпбуков\20191203_1056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36712"/>
            <a:ext cx="5677111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992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Зубченко Таня\20191203_1030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1799218" cy="190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User\Desktop\Зубченко Таня\20191203_1110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9" r="13638" b="2738"/>
          <a:stretch/>
        </p:blipFill>
        <p:spPr bwMode="auto">
          <a:xfrm>
            <a:off x="4414614" y="900541"/>
            <a:ext cx="1560036" cy="241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User\Desktop\Зубченко Таня\20191203_1031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31557"/>
            <a:ext cx="2344662" cy="205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User\Desktop\Зубченко Таня\20191203_11092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4" r="11439"/>
          <a:stretch/>
        </p:blipFill>
        <p:spPr bwMode="auto">
          <a:xfrm>
            <a:off x="6444208" y="2780928"/>
            <a:ext cx="1638517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9872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Зубченко Таня\20191203_11102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3" b="479"/>
          <a:stretch/>
        </p:blipFill>
        <p:spPr bwMode="auto">
          <a:xfrm>
            <a:off x="1838844" y="896194"/>
            <a:ext cx="5875722" cy="428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036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Зубченко Таня\20191203_1113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36713"/>
            <a:ext cx="5823042" cy="439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0435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РМО воспитателей лог групп\20191203_1111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36712"/>
            <a:ext cx="5478512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9072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Зубченко Таня\20191203_1057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36712"/>
            <a:ext cx="5755277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5714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20191203_1058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836712"/>
            <a:ext cx="5616624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3242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/>
          <a:lstStyle/>
          <a:p>
            <a:br>
              <a:rPr lang="ru-RU" b="1" dirty="0">
                <a:solidFill>
                  <a:srgbClr val="0070C0"/>
                </a:solidFill>
                <a:latin typeface="Segoe Script" pitchFamily="34" charset="0"/>
                <a:cs typeface="Times New Roman" pitchFamily="18" charset="0"/>
              </a:rPr>
            </a:br>
            <a:r>
              <a:rPr lang="ru-RU" b="1" dirty="0">
                <a:solidFill>
                  <a:srgbClr val="0070C0"/>
                </a:solidFill>
                <a:cs typeface="Aharoni" pitchFamily="2" charset="-79"/>
              </a:rPr>
              <a:t>Спасибо </a:t>
            </a:r>
            <a:br>
              <a:rPr lang="ru-RU" b="1" dirty="0">
                <a:solidFill>
                  <a:srgbClr val="0070C0"/>
                </a:solidFill>
                <a:cs typeface="Aharoni" pitchFamily="2" charset="-79"/>
              </a:rPr>
            </a:br>
            <a:r>
              <a:rPr lang="ru-RU" b="1" dirty="0">
                <a:solidFill>
                  <a:srgbClr val="0070C0"/>
                </a:solidFill>
                <a:cs typeface="Aharoni" pitchFamily="2" charset="-79"/>
              </a:rPr>
              <a:t>за внимание!</a:t>
            </a:r>
            <a:br>
              <a:rPr lang="ru-RU" b="1" dirty="0">
                <a:solidFill>
                  <a:srgbClr val="0070C0"/>
                </a:solidFill>
                <a:cs typeface="Aharoni" pitchFamily="2" charset="-79"/>
              </a:rPr>
            </a:br>
            <a:r>
              <a:rPr lang="ru-RU" b="1" dirty="0">
                <a:solidFill>
                  <a:srgbClr val="0070C0"/>
                </a:solidFill>
                <a:cs typeface="Aharoni" pitchFamily="2" charset="-79"/>
              </a:rPr>
              <a:t>Всего доброго!!!</a:t>
            </a:r>
          </a:p>
        </p:txBody>
      </p:sp>
      <p:pic>
        <p:nvPicPr>
          <p:cNvPr id="2051" name="Picture 3" descr="C:\Users\User\Downloads\20191203_1014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80728"/>
            <a:ext cx="1539000" cy="205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ownloads\20191203_1015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80728"/>
            <a:ext cx="1539000" cy="205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Users\User\Downloads\20191203_1014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1539000" cy="205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3369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836712"/>
            <a:ext cx="7200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сравнительно новое средство обучения. По своей структуре и содержанию он доступен детям дошкольного возраста. Это игра, творчество, познание и исследование нового, повторение и закрепление изученного, систематизация знаний и просто интересный вид совместной деятельности взрослого и ребенка.</a:t>
            </a:r>
          </a:p>
          <a:p>
            <a:pPr indent="45720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отвечает требованиям ФГОС ДО к предметно-развивающей среде: </a:t>
            </a:r>
          </a:p>
          <a:p>
            <a:pPr lvl="0" indent="45720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возможность общения и совместной деятельности детей и взрослых, а также возможности для уединения;</a:t>
            </a:r>
          </a:p>
          <a:p>
            <a:pPr lvl="0" indent="45720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учитывает возрастные особенности детей,</a:t>
            </a:r>
          </a:p>
          <a:p>
            <a:pPr lvl="0" indent="45720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содержательно-насыщенный,  вариативный,  доступный и безопасный. </a:t>
            </a:r>
          </a:p>
          <a:p>
            <a:pPr lvl="0" indent="45720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игровую, познавательную, исследовательскую и творческую активность всех воспитанников, эмоциональное благополучие детей во взаимодействии с предметно-пространственным окружением; возможность самовыражения детей.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Рекомендуемый возраст занятий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от 4 лет и выше. </a:t>
            </a:r>
          </a:p>
          <a:p>
            <a:pPr lvl="0" indent="457200">
              <a:buFont typeface="Wingdings" panose="05000000000000000000" pitchFamily="2" charset="2"/>
              <a:buChar char="Ø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392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sz="3200" b="1" dirty="0">
                <a:solidFill>
                  <a:srgbClr val="7030A0"/>
                </a:solidFill>
              </a:rPr>
            </a:b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разновидность метода проекта. Создание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содержит все этапы проекта:   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2132856"/>
            <a:ext cx="6923112" cy="3993307"/>
          </a:xfrm>
        </p:spPr>
        <p:txBody>
          <a:bodyPr/>
          <a:lstStyle/>
          <a:p>
            <a:endParaRPr lang="ru-RU" dirty="0"/>
          </a:p>
          <a:p>
            <a:r>
              <a:rPr lang="ru-RU" dirty="0">
                <a:solidFill>
                  <a:srgbClr val="002060"/>
                </a:solidFill>
              </a:rPr>
              <a:t>1) целеполагание (выбор темы) </a:t>
            </a:r>
          </a:p>
          <a:p>
            <a:r>
              <a:rPr lang="ru-RU" dirty="0">
                <a:solidFill>
                  <a:srgbClr val="002060"/>
                </a:solidFill>
              </a:rPr>
              <a:t> 2) разработка </a:t>
            </a:r>
            <a:r>
              <a:rPr lang="ru-RU" dirty="0" err="1">
                <a:solidFill>
                  <a:srgbClr val="002060"/>
                </a:solidFill>
              </a:rPr>
              <a:t>лэпбука</a:t>
            </a:r>
            <a:r>
              <a:rPr lang="ru-RU" dirty="0">
                <a:solidFill>
                  <a:srgbClr val="002060"/>
                </a:solidFill>
              </a:rPr>
              <a:t> (составление плана)</a:t>
            </a:r>
          </a:p>
          <a:p>
            <a:r>
              <a:rPr lang="ru-RU" dirty="0">
                <a:solidFill>
                  <a:srgbClr val="002060"/>
                </a:solidFill>
              </a:rPr>
              <a:t> 3) выполнение (практическая часть)</a:t>
            </a:r>
          </a:p>
          <a:p>
            <a:r>
              <a:rPr lang="ru-RU" dirty="0">
                <a:solidFill>
                  <a:srgbClr val="002060"/>
                </a:solidFill>
              </a:rPr>
              <a:t> 4) подведение итогов. </a:t>
            </a:r>
          </a:p>
        </p:txBody>
      </p:sp>
    </p:spTree>
    <p:extLst>
      <p:ext uri="{BB962C8B-B14F-4D97-AF65-F5344CB8AC3E}">
        <p14:creationId xmlns:p14="http://schemas.microsoft.com/office/powerpoint/2010/main" val="4149921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sz="3200" b="1" dirty="0">
                <a:solidFill>
                  <a:srgbClr val="0070C0"/>
                </a:solidFill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Чем привлекательна данная форма работы?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sz="1500" dirty="0">
                <a:solidFill>
                  <a:srgbClr val="002060"/>
                </a:solidFill>
              </a:rPr>
              <a:t>1.  </a:t>
            </a:r>
            <a:r>
              <a:rPr lang="ru-RU" sz="1500" dirty="0" err="1">
                <a:solidFill>
                  <a:srgbClr val="002060"/>
                </a:solidFill>
              </a:rPr>
              <a:t>Лэпбук</a:t>
            </a:r>
            <a:r>
              <a:rPr lang="ru-RU" sz="1500" dirty="0">
                <a:solidFill>
                  <a:srgbClr val="002060"/>
                </a:solidFill>
              </a:rPr>
              <a:t> помогает ребенку по своему желанию организовать информацию по интересующей его теме, лучше понять и запомнить материал.</a:t>
            </a:r>
          </a:p>
          <a:p>
            <a:r>
              <a:rPr lang="ru-RU" sz="1500" dirty="0">
                <a:solidFill>
                  <a:srgbClr val="002060"/>
                </a:solidFill>
              </a:rPr>
              <a:t>  2.  Это отличный способ для повторения пройденного материала. В любое удобное время ребенок просто открывает </a:t>
            </a:r>
            <a:r>
              <a:rPr lang="ru-RU" sz="1500" dirty="0" err="1">
                <a:solidFill>
                  <a:srgbClr val="002060"/>
                </a:solidFill>
              </a:rPr>
              <a:t>Лэпбук</a:t>
            </a:r>
            <a:r>
              <a:rPr lang="ru-RU" sz="1500" dirty="0">
                <a:solidFill>
                  <a:srgbClr val="002060"/>
                </a:solidFill>
              </a:rPr>
              <a:t> и с радостью повторяет пройденное, рассматривая сделанную своими же руками книжку.</a:t>
            </a:r>
          </a:p>
          <a:p>
            <a:r>
              <a:rPr lang="ru-RU" sz="1500" dirty="0">
                <a:solidFill>
                  <a:srgbClr val="002060"/>
                </a:solidFill>
              </a:rPr>
              <a:t> 3. Ребенок может самостоятельно собирать и организовывать  информацию.</a:t>
            </a:r>
          </a:p>
          <a:p>
            <a:r>
              <a:rPr lang="ru-RU" sz="1500" dirty="0">
                <a:solidFill>
                  <a:srgbClr val="002060"/>
                </a:solidFill>
              </a:rPr>
              <a:t> 4.  При создании </a:t>
            </a:r>
            <a:r>
              <a:rPr lang="ru-RU" sz="1500" dirty="0" err="1">
                <a:solidFill>
                  <a:srgbClr val="002060"/>
                </a:solidFill>
              </a:rPr>
              <a:t>лэпбука</a:t>
            </a:r>
            <a:r>
              <a:rPr lang="ru-RU" sz="1500" dirty="0">
                <a:solidFill>
                  <a:srgbClr val="002060"/>
                </a:solidFill>
              </a:rPr>
              <a:t> можно выбрать задания под силу каждому (для малышей – кармашки с карточками или фигурками животных, например, а старшим детям – задания, подразумевающие умение писать и т.д.)</a:t>
            </a:r>
          </a:p>
          <a:p>
            <a:pPr lvl="0"/>
            <a:r>
              <a:rPr lang="ru-RU" sz="1500" dirty="0">
                <a:solidFill>
                  <a:srgbClr val="002060"/>
                </a:solidFill>
              </a:rPr>
              <a:t>5.  Создание </a:t>
            </a:r>
            <a:r>
              <a:rPr lang="ru-RU" sz="1500" dirty="0" err="1">
                <a:solidFill>
                  <a:srgbClr val="002060"/>
                </a:solidFill>
              </a:rPr>
              <a:t>лэпбука</a:t>
            </a:r>
            <a:r>
              <a:rPr lang="ru-RU" sz="1500" dirty="0">
                <a:solidFill>
                  <a:srgbClr val="002060"/>
                </a:solidFill>
              </a:rPr>
              <a:t> является одним из видов совместной деятельности взрослого и детей. А может быть еще и формой представления итогов проекта или тематической недели. 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54695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Разновидности </a:t>
            </a:r>
            <a:r>
              <a:rPr lang="ru-RU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лэпбуков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43608" y="1268760"/>
            <a:ext cx="7200800" cy="452596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назначения: </a:t>
            </a:r>
          </a:p>
          <a:p>
            <a:pPr marL="0"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учебные; </a:t>
            </a:r>
          </a:p>
          <a:p>
            <a:pPr marL="0"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игровые; </a:t>
            </a:r>
          </a:p>
          <a:p>
            <a:pPr marL="0"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поздравительные, </a:t>
            </a:r>
          </a:p>
          <a:p>
            <a:pPr marL="0"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праздничные; </a:t>
            </a:r>
          </a:p>
          <a:p>
            <a:pPr marL="0"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автобиографические (папка-отчет о каком-то важном событии в жизни ребенка)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формы: </a:t>
            </a:r>
          </a:p>
          <a:p>
            <a:pPr marL="0"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стандартная книжка с двумя разворотами; </a:t>
            </a:r>
          </a:p>
          <a:p>
            <a:pPr marL="0"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папка с 3-5 разворотами; </a:t>
            </a:r>
          </a:p>
          <a:p>
            <a:pPr marL="0"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книжка-гармошка; </a:t>
            </a:r>
          </a:p>
          <a:p>
            <a:pPr marL="0"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фигурная папка.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12640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776864" cy="778098"/>
          </a:xfrm>
        </p:spPr>
        <p:txBody>
          <a:bodyPr/>
          <a:lstStyle/>
          <a:p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нужно, чтобы сделать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916832"/>
            <a:ext cx="7200800" cy="4133056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создания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нам понадобятся такие материалы: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Лист плотной бумаги формата А3 или картонная папка;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Белая и цветная бумага для принтера формата А4;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Ножницы простые и фигурные;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Клей;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Цветные карандаши, фломастеры, разноцветные ручки;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Степлер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Скотч;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Безграничная фантазия.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737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/>
          <a:lstStyle/>
          <a:p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 для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лэпбука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600200"/>
            <a:ext cx="7344816" cy="4525963"/>
          </a:xfrm>
        </p:spPr>
        <p:txBody>
          <a:bodyPr/>
          <a:lstStyle/>
          <a:p>
            <a:pPr marL="0" indent="457200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Тема для папки может быть совершенно любой, как и ее сложность. 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Темы бывают частные и общие. Лучше брать частные,  а  не общие  темы.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Тема должна быть: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интересна ребенку;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выполнима (соответствовать возрасту);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оригинальна.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10485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3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433</Words>
  <Application>Microsoft Office PowerPoint</Application>
  <PresentationFormat>Экран (4:3)</PresentationFormat>
  <Paragraphs>80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5" baseType="lpstr">
      <vt:lpstr>Arial</vt:lpstr>
      <vt:lpstr>Arial Black</vt:lpstr>
      <vt:lpstr>Calibri</vt:lpstr>
      <vt:lpstr>Monotype Corsiva</vt:lpstr>
      <vt:lpstr>Segoe Script</vt:lpstr>
      <vt:lpstr>Times New Roman</vt:lpstr>
      <vt:lpstr>Wingdings</vt:lpstr>
      <vt:lpstr>1_Тема Office</vt:lpstr>
      <vt:lpstr>МУНИЦИПАЛЬНОЕ БЮДЖЕТНОЕ ДОШКОЛЬНОЕ ОБРАЗОВАТЕЛЬНОЕ УЧРЕЖДЕНИЕ «ЯСЛИ-САД КОМБИНИРОВАННОГО ТИПА № 40 ГОРОДА ДОНЕЦКА»  МАСТЕР-КЛАСС  «ЛЭПБУК  ИЛИ ПРОЕКТНАЯ ПАПКА КАК СРЕДСТВО ОБУЧЕНИЯ  ДЕТЕЙ СТАРШЕГО И ПОДГОТОВИТЕЛЬНОГО ВОЗРАСТА»</vt:lpstr>
      <vt:lpstr>  Расскажи мне – и я услышу, покажи мне – и я запомню, Дай мне сделать самому – и я пойму!                                                                             Японская пословица. </vt:lpstr>
      <vt:lpstr>Что такое лэпбук    </vt:lpstr>
      <vt:lpstr>Презентация PowerPoint</vt:lpstr>
      <vt:lpstr>  Лэпбук – разновидность метода проекта. Создание лэпбука содержит все этапы проекта:       </vt:lpstr>
      <vt:lpstr> Чем привлекательна данная форма работы?  </vt:lpstr>
      <vt:lpstr>Разновидности лэпбуков</vt:lpstr>
      <vt:lpstr>Что нужно, чтобы сделать лэпбук</vt:lpstr>
      <vt:lpstr>Тема для лэпбука </vt:lpstr>
      <vt:lpstr>План</vt:lpstr>
      <vt:lpstr>Макет</vt:lpstr>
      <vt:lpstr>Элементы </vt:lpstr>
      <vt:lpstr>Элементы</vt:lpstr>
      <vt:lpstr>Элементы</vt:lpstr>
      <vt:lpstr>Элементы</vt:lpstr>
      <vt:lpstr>Элементы</vt:lpstr>
      <vt:lpstr>Элементы</vt:lpstr>
      <vt:lpstr>Презентация PowerPoint</vt:lpstr>
      <vt:lpstr>Презентация PowerPoint</vt:lpstr>
      <vt:lpstr>Как сделать папку лэпбука? </vt:lpstr>
      <vt:lpstr>Презентация PowerPoint</vt:lpstr>
      <vt:lpstr>Варианты лэпбуков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 за внимание! Всего доброго!!!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«Создание тематической папки ЛЭПБУК  как вид совместной деятельности детей и взрослых»</dc:title>
  <dc:creator>Елена</dc:creator>
  <cp:lastModifiedBy>lopatinskaya_darina@mail.ru</cp:lastModifiedBy>
  <cp:revision>45</cp:revision>
  <dcterms:created xsi:type="dcterms:W3CDTF">2017-01-17T17:58:59Z</dcterms:created>
  <dcterms:modified xsi:type="dcterms:W3CDTF">2024-02-17T18:16:39Z</dcterms:modified>
</cp:coreProperties>
</file>