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21275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17A8973-AE61-452A-ADB9-7B32105B83B8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6701" userDrawn="1">
          <p15:clr>
            <a:srgbClr val="A4A3A4"/>
          </p15:clr>
        </p15:guide>
        <p15:guide id="2" pos="9536" userDrawn="1">
          <p15:clr>
            <a:srgbClr val="A4A3A4"/>
          </p15:clr>
        </p15:guide>
        <p15:guide id="3" pos="465" userDrawn="1">
          <p15:clr>
            <a:srgbClr val="A4A3A4"/>
          </p15:clr>
        </p15:guide>
        <p15:guide id="4" pos="18606" userDrawn="1">
          <p15:clr>
            <a:srgbClr val="A4A3A4"/>
          </p15:clr>
        </p15:guide>
        <p15:guide id="5" orient="horz" pos="1712" userDrawn="1">
          <p15:clr>
            <a:srgbClr val="A4A3A4"/>
          </p15:clr>
        </p15:guide>
        <p15:guide id="6" orient="horz" pos="351" userDrawn="1">
          <p15:clr>
            <a:srgbClr val="A4A3A4"/>
          </p15:clr>
        </p15:guide>
        <p15:guide id="7" orient="horz" pos="12710" userDrawn="1">
          <p15:clr>
            <a:srgbClr val="A4A3A4"/>
          </p15:clr>
        </p15:guide>
        <p15:guide id="8" pos="10669" userDrawn="1">
          <p15:clr>
            <a:srgbClr val="A4A3A4"/>
          </p15:clr>
        </p15:guide>
        <p15:guide id="9" pos="4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976" autoAdjust="0"/>
  </p:normalViewPr>
  <p:slideViewPr>
    <p:cSldViewPr>
      <p:cViewPr>
        <p:scale>
          <a:sx n="23" d="100"/>
          <a:sy n="23" d="100"/>
        </p:scale>
        <p:origin x="-302" y="-5"/>
      </p:cViewPr>
      <p:guideLst>
        <p:guide orient="horz" pos="6701"/>
        <p:guide orient="horz" pos="1712"/>
        <p:guide orient="horz" pos="351"/>
        <p:guide orient="horz" pos="12710"/>
        <p:guide pos="9536"/>
        <p:guide pos="465"/>
        <p:guide pos="18606"/>
        <p:guide pos="10669"/>
        <p:guide pos="45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EDB0-9296-42FE-8109-8A7040ACE3F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3488" y="1143000"/>
            <a:ext cx="4391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37F7-80D4-4483-9CAD-22C705356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2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37F7-80D4-4483-9CAD-22C705356C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5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81923"/>
            <a:ext cx="25733931" cy="7407087"/>
          </a:xfrm>
        </p:spPr>
        <p:txBody>
          <a:bodyPr anchor="b"/>
          <a:lstStyle>
            <a:lvl1pPr algn="ctr">
              <a:defRPr sz="18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174656"/>
            <a:ext cx="22706410" cy="5136695"/>
          </a:xfrm>
        </p:spPr>
        <p:txBody>
          <a:bodyPr/>
          <a:lstStyle>
            <a:lvl1pPr marL="0" indent="0" algn="ctr">
              <a:buNone/>
              <a:defRPr sz="7446"/>
            </a:lvl1pPr>
            <a:lvl2pPr marL="1418372" indent="0" algn="ctr">
              <a:buNone/>
              <a:defRPr sz="6205"/>
            </a:lvl2pPr>
            <a:lvl3pPr marL="2836743" indent="0" algn="ctr">
              <a:buNone/>
              <a:defRPr sz="5584"/>
            </a:lvl3pPr>
            <a:lvl4pPr marL="4255115" indent="0" algn="ctr">
              <a:buNone/>
              <a:defRPr sz="4964"/>
            </a:lvl4pPr>
            <a:lvl5pPr marL="5673486" indent="0" algn="ctr">
              <a:buNone/>
              <a:defRPr sz="4964"/>
            </a:lvl5pPr>
            <a:lvl6pPr marL="7091858" indent="0" algn="ctr">
              <a:buNone/>
              <a:defRPr sz="4964"/>
            </a:lvl6pPr>
            <a:lvl7pPr marL="8510229" indent="0" algn="ctr">
              <a:buNone/>
              <a:defRPr sz="4964"/>
            </a:lvl7pPr>
            <a:lvl8pPr marL="9928601" indent="0" algn="ctr">
              <a:buNone/>
              <a:defRPr sz="4964"/>
            </a:lvl8pPr>
            <a:lvl9pPr marL="11346972" indent="0" algn="ctr">
              <a:buNone/>
              <a:defRPr sz="49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82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2733"/>
            <a:ext cx="6528093" cy="18030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2733"/>
            <a:ext cx="19205838" cy="180301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8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04150"/>
            <a:ext cx="26112371" cy="8850088"/>
          </a:xfrm>
        </p:spPr>
        <p:txBody>
          <a:bodyPr anchor="b"/>
          <a:lstStyle>
            <a:lvl1pPr>
              <a:defRPr sz="18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237964"/>
            <a:ext cx="26112371" cy="4654052"/>
          </a:xfrm>
        </p:spPr>
        <p:txBody>
          <a:bodyPr/>
          <a:lstStyle>
            <a:lvl1pPr marL="0" indent="0">
              <a:buNone/>
              <a:defRPr sz="7446">
                <a:solidFill>
                  <a:schemeClr val="tx1"/>
                </a:solidFill>
              </a:defRPr>
            </a:lvl1pPr>
            <a:lvl2pPr marL="1418372" indent="0">
              <a:buNone/>
              <a:defRPr sz="6205">
                <a:solidFill>
                  <a:schemeClr val="tx1">
                    <a:tint val="75000"/>
                  </a:schemeClr>
                </a:solidFill>
              </a:defRPr>
            </a:lvl2pPr>
            <a:lvl3pPr marL="2836743" indent="0">
              <a:buNone/>
              <a:defRPr sz="5584">
                <a:solidFill>
                  <a:schemeClr val="tx1">
                    <a:tint val="75000"/>
                  </a:schemeClr>
                </a:solidFill>
              </a:defRPr>
            </a:lvl3pPr>
            <a:lvl4pPr marL="4255115" indent="0">
              <a:buNone/>
              <a:defRPr sz="4964">
                <a:solidFill>
                  <a:schemeClr val="tx1">
                    <a:tint val="75000"/>
                  </a:schemeClr>
                </a:solidFill>
              </a:defRPr>
            </a:lvl4pPr>
            <a:lvl5pPr marL="5673486" indent="0">
              <a:buNone/>
              <a:defRPr sz="4964">
                <a:solidFill>
                  <a:schemeClr val="tx1">
                    <a:tint val="75000"/>
                  </a:schemeClr>
                </a:solidFill>
              </a:defRPr>
            </a:lvl5pPr>
            <a:lvl6pPr marL="7091858" indent="0">
              <a:buNone/>
              <a:defRPr sz="4964">
                <a:solidFill>
                  <a:schemeClr val="tx1">
                    <a:tint val="75000"/>
                  </a:schemeClr>
                </a:solidFill>
              </a:defRPr>
            </a:lvl6pPr>
            <a:lvl7pPr marL="8510229" indent="0">
              <a:buNone/>
              <a:defRPr sz="4964">
                <a:solidFill>
                  <a:schemeClr val="tx1">
                    <a:tint val="75000"/>
                  </a:schemeClr>
                </a:solidFill>
              </a:defRPr>
            </a:lvl7pPr>
            <a:lvl8pPr marL="9928601" indent="0">
              <a:buNone/>
              <a:defRPr sz="4964">
                <a:solidFill>
                  <a:schemeClr val="tx1">
                    <a:tint val="75000"/>
                  </a:schemeClr>
                </a:solidFill>
              </a:defRPr>
            </a:lvl8pPr>
            <a:lvl9pPr marL="11346972" indent="0">
              <a:buNone/>
              <a:defRPr sz="49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6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63664"/>
            <a:ext cx="12866966" cy="134992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63664"/>
            <a:ext cx="12866966" cy="134992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87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2737"/>
            <a:ext cx="26112371" cy="41123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15497"/>
            <a:ext cx="12807832" cy="2556034"/>
          </a:xfrm>
        </p:spPr>
        <p:txBody>
          <a:bodyPr anchor="b"/>
          <a:lstStyle>
            <a:lvl1pPr marL="0" indent="0">
              <a:buNone/>
              <a:defRPr sz="7446" b="1"/>
            </a:lvl1pPr>
            <a:lvl2pPr marL="1418372" indent="0">
              <a:buNone/>
              <a:defRPr sz="6205" b="1"/>
            </a:lvl2pPr>
            <a:lvl3pPr marL="2836743" indent="0">
              <a:buNone/>
              <a:defRPr sz="5584" b="1"/>
            </a:lvl3pPr>
            <a:lvl4pPr marL="4255115" indent="0">
              <a:buNone/>
              <a:defRPr sz="4964" b="1"/>
            </a:lvl4pPr>
            <a:lvl5pPr marL="5673486" indent="0">
              <a:buNone/>
              <a:defRPr sz="4964" b="1"/>
            </a:lvl5pPr>
            <a:lvl6pPr marL="7091858" indent="0">
              <a:buNone/>
              <a:defRPr sz="4964" b="1"/>
            </a:lvl6pPr>
            <a:lvl7pPr marL="8510229" indent="0">
              <a:buNone/>
              <a:defRPr sz="4964" b="1"/>
            </a:lvl7pPr>
            <a:lvl8pPr marL="9928601" indent="0">
              <a:buNone/>
              <a:defRPr sz="4964" b="1"/>
            </a:lvl8pPr>
            <a:lvl9pPr marL="11346972" indent="0">
              <a:buNone/>
              <a:defRPr sz="49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771531"/>
            <a:ext cx="12807832" cy="11430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15497"/>
            <a:ext cx="12870909" cy="2556034"/>
          </a:xfrm>
        </p:spPr>
        <p:txBody>
          <a:bodyPr anchor="b"/>
          <a:lstStyle>
            <a:lvl1pPr marL="0" indent="0">
              <a:buNone/>
              <a:defRPr sz="7446" b="1"/>
            </a:lvl1pPr>
            <a:lvl2pPr marL="1418372" indent="0">
              <a:buNone/>
              <a:defRPr sz="6205" b="1"/>
            </a:lvl2pPr>
            <a:lvl3pPr marL="2836743" indent="0">
              <a:buNone/>
              <a:defRPr sz="5584" b="1"/>
            </a:lvl3pPr>
            <a:lvl4pPr marL="4255115" indent="0">
              <a:buNone/>
              <a:defRPr sz="4964" b="1"/>
            </a:lvl4pPr>
            <a:lvl5pPr marL="5673486" indent="0">
              <a:buNone/>
              <a:defRPr sz="4964" b="1"/>
            </a:lvl5pPr>
            <a:lvl6pPr marL="7091858" indent="0">
              <a:buNone/>
              <a:defRPr sz="4964" b="1"/>
            </a:lvl6pPr>
            <a:lvl7pPr marL="8510229" indent="0">
              <a:buNone/>
              <a:defRPr sz="4964" b="1"/>
            </a:lvl7pPr>
            <a:lvl8pPr marL="9928601" indent="0">
              <a:buNone/>
              <a:defRPr sz="4964" b="1"/>
            </a:lvl8pPr>
            <a:lvl9pPr marL="11346972" indent="0">
              <a:buNone/>
              <a:defRPr sz="49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771531"/>
            <a:ext cx="12870909" cy="11430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2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08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35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18378"/>
            <a:ext cx="9764544" cy="4964324"/>
          </a:xfrm>
        </p:spPr>
        <p:txBody>
          <a:bodyPr anchor="b"/>
          <a:lstStyle>
            <a:lvl1pPr>
              <a:defRPr sz="99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63308"/>
            <a:ext cx="15326827" cy="15119519"/>
          </a:xfrm>
        </p:spPr>
        <p:txBody>
          <a:bodyPr/>
          <a:lstStyle>
            <a:lvl1pPr>
              <a:defRPr sz="9927"/>
            </a:lvl1pPr>
            <a:lvl2pPr>
              <a:defRPr sz="8686"/>
            </a:lvl2pPr>
            <a:lvl3pPr>
              <a:defRPr sz="7446"/>
            </a:lvl3pPr>
            <a:lvl4pPr>
              <a:defRPr sz="6205"/>
            </a:lvl4pPr>
            <a:lvl5pPr>
              <a:defRPr sz="6205"/>
            </a:lvl5pPr>
            <a:lvl6pPr>
              <a:defRPr sz="6205"/>
            </a:lvl6pPr>
            <a:lvl7pPr>
              <a:defRPr sz="6205"/>
            </a:lvl7pPr>
            <a:lvl8pPr>
              <a:defRPr sz="6205"/>
            </a:lvl8pPr>
            <a:lvl9pPr>
              <a:defRPr sz="6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382702"/>
            <a:ext cx="9764544" cy="11824746"/>
          </a:xfrm>
        </p:spPr>
        <p:txBody>
          <a:bodyPr/>
          <a:lstStyle>
            <a:lvl1pPr marL="0" indent="0">
              <a:buNone/>
              <a:defRPr sz="4964"/>
            </a:lvl1pPr>
            <a:lvl2pPr marL="1418372" indent="0">
              <a:buNone/>
              <a:defRPr sz="4343"/>
            </a:lvl2pPr>
            <a:lvl3pPr marL="2836743" indent="0">
              <a:buNone/>
              <a:defRPr sz="3723"/>
            </a:lvl3pPr>
            <a:lvl4pPr marL="4255115" indent="0">
              <a:buNone/>
              <a:defRPr sz="3102"/>
            </a:lvl4pPr>
            <a:lvl5pPr marL="5673486" indent="0">
              <a:buNone/>
              <a:defRPr sz="3102"/>
            </a:lvl5pPr>
            <a:lvl6pPr marL="7091858" indent="0">
              <a:buNone/>
              <a:defRPr sz="3102"/>
            </a:lvl6pPr>
            <a:lvl7pPr marL="8510229" indent="0">
              <a:buNone/>
              <a:defRPr sz="3102"/>
            </a:lvl7pPr>
            <a:lvl8pPr marL="9928601" indent="0">
              <a:buNone/>
              <a:defRPr sz="3102"/>
            </a:lvl8pPr>
            <a:lvl9pPr marL="11346972" indent="0">
              <a:buNone/>
              <a:defRPr sz="3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18378"/>
            <a:ext cx="9764544" cy="4964324"/>
          </a:xfrm>
        </p:spPr>
        <p:txBody>
          <a:bodyPr anchor="b"/>
          <a:lstStyle>
            <a:lvl1pPr>
              <a:defRPr sz="99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63308"/>
            <a:ext cx="15326827" cy="15119519"/>
          </a:xfrm>
        </p:spPr>
        <p:txBody>
          <a:bodyPr anchor="t"/>
          <a:lstStyle>
            <a:lvl1pPr marL="0" indent="0">
              <a:buNone/>
              <a:defRPr sz="9927"/>
            </a:lvl1pPr>
            <a:lvl2pPr marL="1418372" indent="0">
              <a:buNone/>
              <a:defRPr sz="8686"/>
            </a:lvl2pPr>
            <a:lvl3pPr marL="2836743" indent="0">
              <a:buNone/>
              <a:defRPr sz="7446"/>
            </a:lvl3pPr>
            <a:lvl4pPr marL="4255115" indent="0">
              <a:buNone/>
              <a:defRPr sz="6205"/>
            </a:lvl4pPr>
            <a:lvl5pPr marL="5673486" indent="0">
              <a:buNone/>
              <a:defRPr sz="6205"/>
            </a:lvl5pPr>
            <a:lvl6pPr marL="7091858" indent="0">
              <a:buNone/>
              <a:defRPr sz="6205"/>
            </a:lvl6pPr>
            <a:lvl7pPr marL="8510229" indent="0">
              <a:buNone/>
              <a:defRPr sz="6205"/>
            </a:lvl7pPr>
            <a:lvl8pPr marL="9928601" indent="0">
              <a:buNone/>
              <a:defRPr sz="6205"/>
            </a:lvl8pPr>
            <a:lvl9pPr marL="11346972" indent="0">
              <a:buNone/>
              <a:defRPr sz="6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382702"/>
            <a:ext cx="9764544" cy="11824746"/>
          </a:xfrm>
        </p:spPr>
        <p:txBody>
          <a:bodyPr/>
          <a:lstStyle>
            <a:lvl1pPr marL="0" indent="0">
              <a:buNone/>
              <a:defRPr sz="4964"/>
            </a:lvl1pPr>
            <a:lvl2pPr marL="1418372" indent="0">
              <a:buNone/>
              <a:defRPr sz="4343"/>
            </a:lvl2pPr>
            <a:lvl3pPr marL="2836743" indent="0">
              <a:buNone/>
              <a:defRPr sz="3723"/>
            </a:lvl3pPr>
            <a:lvl4pPr marL="4255115" indent="0">
              <a:buNone/>
              <a:defRPr sz="3102"/>
            </a:lvl4pPr>
            <a:lvl5pPr marL="5673486" indent="0">
              <a:buNone/>
              <a:defRPr sz="3102"/>
            </a:lvl5pPr>
            <a:lvl6pPr marL="7091858" indent="0">
              <a:buNone/>
              <a:defRPr sz="3102"/>
            </a:lvl6pPr>
            <a:lvl7pPr marL="8510229" indent="0">
              <a:buNone/>
              <a:defRPr sz="3102"/>
            </a:lvl7pPr>
            <a:lvl8pPr marL="9928601" indent="0">
              <a:buNone/>
              <a:defRPr sz="3102"/>
            </a:lvl8pPr>
            <a:lvl9pPr marL="11346972" indent="0">
              <a:buNone/>
              <a:defRPr sz="3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0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2737"/>
            <a:ext cx="26112371" cy="4112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63664"/>
            <a:ext cx="26112371" cy="13499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719403"/>
            <a:ext cx="6811923" cy="11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B0FEB-D001-47B2-8A45-8949BE34193A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719403"/>
            <a:ext cx="10217884" cy="11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719403"/>
            <a:ext cx="6811923" cy="11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03BE4-7B9B-487E-A81C-0D24A2CC3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6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36743" rtl="0" eaLnBrk="1" latinLnBrk="0" hangingPunct="1">
        <a:lnSpc>
          <a:spcPct val="90000"/>
        </a:lnSpc>
        <a:spcBef>
          <a:spcPct val="0"/>
        </a:spcBef>
        <a:buNone/>
        <a:defRPr sz="13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9186" indent="-709186" algn="l" defTabSz="2836743" rtl="0" eaLnBrk="1" latinLnBrk="0" hangingPunct="1">
        <a:lnSpc>
          <a:spcPct val="90000"/>
        </a:lnSpc>
        <a:spcBef>
          <a:spcPts val="3102"/>
        </a:spcBef>
        <a:buFont typeface="Arial" panose="020B0604020202020204" pitchFamily="34" charset="0"/>
        <a:buChar char="•"/>
        <a:defRPr sz="8686" kern="1200">
          <a:solidFill>
            <a:schemeClr val="tx1"/>
          </a:solidFill>
          <a:latin typeface="+mn-lt"/>
          <a:ea typeface="+mn-ea"/>
          <a:cs typeface="+mn-cs"/>
        </a:defRPr>
      </a:lvl1pPr>
      <a:lvl2pPr marL="2127557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7446" kern="1200">
          <a:solidFill>
            <a:schemeClr val="tx1"/>
          </a:solidFill>
          <a:latin typeface="+mn-lt"/>
          <a:ea typeface="+mn-ea"/>
          <a:cs typeface="+mn-cs"/>
        </a:defRPr>
      </a:lvl2pPr>
      <a:lvl3pPr marL="3545929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6205" kern="1200">
          <a:solidFill>
            <a:schemeClr val="tx1"/>
          </a:solidFill>
          <a:latin typeface="+mn-lt"/>
          <a:ea typeface="+mn-ea"/>
          <a:cs typeface="+mn-cs"/>
        </a:defRPr>
      </a:lvl3pPr>
      <a:lvl4pPr marL="4964300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4pPr>
      <a:lvl5pPr marL="6382672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5pPr>
      <a:lvl6pPr marL="7801044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6pPr>
      <a:lvl7pPr marL="9219415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7pPr>
      <a:lvl8pPr marL="10637787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8pPr>
      <a:lvl9pPr marL="12056158" indent="-709186" algn="l" defTabSz="2836743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1pPr>
      <a:lvl2pPr marL="1418372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2pPr>
      <a:lvl3pPr marL="2836743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3pPr>
      <a:lvl4pPr marL="4255115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4pPr>
      <a:lvl5pPr marL="5673486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5pPr>
      <a:lvl6pPr marL="7091858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6pPr>
      <a:lvl7pPr marL="8510229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7pPr>
      <a:lvl8pPr marL="9928601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8pPr>
      <a:lvl9pPr marL="11346972" algn="l" defTabSz="2836743" rtl="0" eaLnBrk="1" latinLnBrk="0" hangingPunct="1">
        <a:defRPr sz="55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8.gif"/><Relationship Id="rId1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jpe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4.jpeg"/><Relationship Id="rId10" Type="http://schemas.openxmlformats.org/officeDocument/2006/relationships/image" Target="../media/image6.jpeg"/><Relationship Id="rId19" Type="http://schemas.openxmlformats.org/officeDocument/2006/relationships/image" Target="../media/image12.jpeg"/><Relationship Id="rId4" Type="http://schemas.openxmlformats.org/officeDocument/2006/relationships/image" Target="../media/image2.jpeg"/><Relationship Id="rId9" Type="http://schemas.openxmlformats.org/officeDocument/2006/relationships/image" Target="../media/image5.tiff"/><Relationship Id="rId14" Type="http://schemas.openxmlformats.org/officeDocument/2006/relationships/image" Target="../media/image9.jpeg"/><Relationship Id="rId2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7365279" y="13506196"/>
            <a:ext cx="4693509" cy="525326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937038" y="2932228"/>
            <a:ext cx="12617769" cy="4304121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2263" y="2989528"/>
            <a:ext cx="8603283" cy="4331711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0328" y="8151275"/>
            <a:ext cx="7822291" cy="43593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0377" y="8118394"/>
            <a:ext cx="6304583" cy="43761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17606" y="619986"/>
            <a:ext cx="7740000" cy="79148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Проектная </a:t>
            </a:r>
            <a:r>
              <a:rPr lang="ru-RU" sz="4800" b="1" dirty="0"/>
              <a:t>работа</a:t>
            </a:r>
            <a:br>
              <a:rPr lang="ru-RU" sz="4800" b="1" dirty="0"/>
            </a:br>
            <a:r>
              <a:rPr lang="ru-RU" sz="4800" b="1" i="1" dirty="0">
                <a:solidFill>
                  <a:srgbClr val="FF0000"/>
                </a:solidFill>
              </a:rPr>
              <a:t>Пифагор и его теорема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19637606" y="9786109"/>
            <a:ext cx="4898108" cy="3590925"/>
          </a:xfrm>
          <a:prstGeom prst="rect">
            <a:avLst/>
          </a:prstGeom>
        </p:spPr>
      </p:pic>
      <p:pic>
        <p:nvPicPr>
          <p:cNvPr id="16" name="Объект 15" descr="ÐÐ°ÑÑÐ¸Ð½ÐºÐ¸ Ð¿Ð¾ Ð·Ð°Ð¿ÑÐ¾ÑÑ Ð´Ð¾ÐºÐ°Ð·Ð°ÑÐµÐ»ÑÑÑÐ²Ð¾ ÑÐµÐ¾ÑÐµÐ¼Ñ Ð¿Ð¸ÑÐ°Ð³Ð¾ÑÐ°"/>
          <p:cNvPicPr>
            <a:picLocks noGrp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770" y="8953421"/>
            <a:ext cx="3245821" cy="31801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2760527" y="7680041"/>
            <a:ext cx="3462098" cy="3590925"/>
          </a:xfrm>
          <a:prstGeom prst="rect">
            <a:avLst/>
          </a:prstGeom>
        </p:spPr>
        <p:txBody>
          <a:bodyPr vert="horz" lIns="227064" tIns="113532" rIns="227064" bIns="113532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pic>
        <p:nvPicPr>
          <p:cNvPr id="12" name="Изображение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0315" y="3421513"/>
            <a:ext cx="3264208" cy="301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ÐÐ°ÑÑÐ¸Ð½ÐºÐ¸ Ð¿Ð¾ Ð·Ð°Ð¿ÑÐ¾ÑÑ Ð´Ð¾ÐºÐ°Ð·Ð°ÑÐµÐ»ÑÑÑÐ²Ð¾ ÑÐµÐ¾ÑÐµÐ¼Ñ Ð¿Ð¸ÑÐ°Ð³Ð¾ÑÐ° Ð³Ð°ÑÑÐ¸Ð»Ð´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87" y="9408092"/>
            <a:ext cx="2805297" cy="178561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19" name="TextBox 18"/>
          <p:cNvSpPr txBox="1"/>
          <p:nvPr/>
        </p:nvSpPr>
        <p:spPr>
          <a:xfrm>
            <a:off x="774323" y="458760"/>
            <a:ext cx="4283284" cy="1804749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Работу выполнил:</a:t>
            </a:r>
          </a:p>
          <a:p>
            <a:r>
              <a:rPr lang="ru-RU" sz="2000" dirty="0">
                <a:solidFill>
                  <a:schemeClr val="tx1"/>
                </a:solidFill>
              </a:rPr>
              <a:t>Ученик 8 «П» класса Гимназии №40 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Середа Дмитрий</a:t>
            </a:r>
          </a:p>
          <a:p>
            <a:r>
              <a:rPr lang="ru-RU" sz="2000" dirty="0">
                <a:solidFill>
                  <a:schemeClr val="tx1"/>
                </a:solidFill>
              </a:rPr>
              <a:t>Руководитель работы: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Малинская</a:t>
            </a:r>
            <a:r>
              <a:rPr lang="ru-RU" sz="2000" dirty="0">
                <a:solidFill>
                  <a:schemeClr val="tx1"/>
                </a:solidFill>
              </a:rPr>
              <a:t> Елена Геннадьевна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09979" y="2859895"/>
            <a:ext cx="8886749" cy="412420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Интересные факты о теореме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Теорема была известна задолго до рождения Пифагора.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Еще в Древнем Египте </a:t>
            </a:r>
            <a:r>
              <a:rPr lang="ru-RU" dirty="0"/>
              <a:t>пять тысячелетий назад при строительстве сооружений учитывалось соотношение сторон прямоугольного </a:t>
            </a:r>
            <a:r>
              <a:rPr lang="ru-RU" dirty="0" smtClean="0"/>
              <a:t>треугольника. </a:t>
            </a:r>
            <a:r>
              <a:rPr lang="ru-RU" dirty="0"/>
              <a:t>С помощью верёвки разделенной узлами на 12 равных частей древние египтяне строили прямоугольный треугольник и прямой угол. Этот удобный и очень точный способ употребляли землемеры для проведения на местности перпендикулярных линий</a:t>
            </a:r>
            <a:r>
              <a:rPr lang="ru-RU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Пифагор доказал соотношение сторон в прямоугольном треугольнике.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Теорема Пифагора проста, но не очевидна.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На сегодняшний день теорема Пифагора знаменита тем, что имеет наибольшее число доказательств. В связи с чем она занесена в Книгу рекордов Гиннеса. Это свидетельствует о гигантском числе ее конкретных реализаций.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На основании теоремы Пифагора доказывается большое число теорем геометрии, а также решается огромное количество геометрических задач.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43299" y="8942757"/>
                <a:ext cx="2750061" cy="3551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 Приравнивая эти выражения, получим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     Раскрывая скобки и сокращая, получим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299" y="8942757"/>
                <a:ext cx="2750061" cy="3551742"/>
              </a:xfrm>
              <a:prstGeom prst="rect">
                <a:avLst/>
              </a:prstGeom>
              <a:blipFill>
                <a:blip r:embed="rId7"/>
                <a:stretch>
                  <a:fillRect l="-19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384118" y="7380987"/>
            <a:ext cx="13506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/>
              <a:t>Способы доказательства теоремы Пифагора</a:t>
            </a:r>
            <a:endParaRPr lang="ru-RU" sz="36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150322" y="8284939"/>
            <a:ext cx="5557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Доказательство</a:t>
            </a:r>
            <a:r>
              <a:rPr lang="ru-RU" sz="2800" dirty="0" smtClean="0"/>
              <a:t> </a:t>
            </a:r>
            <a:r>
              <a:rPr lang="ru-RU" sz="2800" b="1" dirty="0" err="1" smtClean="0"/>
              <a:t>Гарфилда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059659" y="9008553"/>
                <a:ext cx="4002160" cy="338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На </a:t>
                </a:r>
                <a:r>
                  <a:rPr lang="ru-RU" dirty="0" smtClean="0"/>
                  <a:t> </a:t>
                </a:r>
                <a:r>
                  <a:rPr lang="ru-RU" dirty="0"/>
                  <a:t>чертеже четыре равных прямоугольных треугольника с катетами </a:t>
                </a:r>
                <a:r>
                  <a:rPr lang="ru-RU" b="1" dirty="0"/>
                  <a:t>a, b</a:t>
                </a:r>
                <a:r>
                  <a:rPr lang="ru-RU" dirty="0"/>
                  <a:t> и гипотенузой </a:t>
                </a:r>
                <a:r>
                  <a:rPr lang="ru-RU" b="1" dirty="0"/>
                  <a:t>с</a:t>
                </a:r>
                <a:r>
                  <a:rPr lang="ru-RU" dirty="0"/>
                  <a:t> уложены так, что их внешний контур образует квадрат со стороной </a:t>
                </a:r>
                <a:r>
                  <a:rPr lang="ru-RU" b="1" dirty="0" err="1"/>
                  <a:t>a+b</a:t>
                </a:r>
                <a:r>
                  <a:rPr lang="ru-RU" dirty="0"/>
                  <a:t>, а внутренний – квадрат со стороной </a:t>
                </a:r>
                <a:r>
                  <a:rPr lang="ru-RU" b="1" dirty="0"/>
                  <a:t>с</a:t>
                </a:r>
                <a:r>
                  <a:rPr lang="ru-RU" dirty="0"/>
                  <a:t>, построенный на гипотенузе.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9659" y="9008553"/>
                <a:ext cx="4002160" cy="3386440"/>
              </a:xfrm>
              <a:prstGeom prst="rect">
                <a:avLst/>
              </a:prstGeom>
              <a:blipFill>
                <a:blip r:embed="rId8"/>
                <a:stretch>
                  <a:fillRect l="-1218" t="-1081" r="-21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874393" y="8299359"/>
            <a:ext cx="68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Древнекитайское доказательство</a:t>
            </a:r>
            <a:endParaRPr lang="ru-RU" sz="2800" b="1" dirty="0"/>
          </a:p>
        </p:txBody>
      </p:sp>
      <p:pic>
        <p:nvPicPr>
          <p:cNvPr id="20" name="Изображение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5438" y="3316925"/>
            <a:ext cx="2760782" cy="36769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616220" y="3021812"/>
            <a:ext cx="553404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 Пифагоре</a:t>
            </a:r>
          </a:p>
          <a:p>
            <a:pPr algn="just"/>
            <a:r>
              <a:rPr lang="ru-RU" dirty="0"/>
              <a:t>Пифагор – древнегреческий философ-идеалист, математик, основатель пифагореизма, политический, религиозный деятель. Его родиной был остров </a:t>
            </a:r>
            <a:r>
              <a:rPr lang="ru-RU" dirty="0" err="1"/>
              <a:t>Самос</a:t>
            </a:r>
            <a:r>
              <a:rPr lang="ru-RU" dirty="0"/>
              <a:t> (отсюда и прозвище - Самосский), где он появился на свет приблизительно в 570 г. до н. э</a:t>
            </a:r>
            <a:r>
              <a:rPr lang="ru-RU" dirty="0" smtClean="0"/>
              <a:t>.</a:t>
            </a:r>
          </a:p>
          <a:p>
            <a:r>
              <a:rPr lang="ru-RU" dirty="0"/>
              <a:t>Помимо доказательства теоремы Пифагора, этому математику приписывают подробное изучение целых чисел, пропорций и их свойств. Пифагорейцам принадлежит значительная заслуга в придании геометрии характера науки. Пифагор являлся одним из первых, кто был убежден, что Земля – это шар и центр Вселенной, что планеты, Луна, Солнце движутся по-особому, не как звезды.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952809" y="3011436"/>
            <a:ext cx="6504493" cy="4225869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2618915" y="3675904"/>
            <a:ext cx="3692087" cy="316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Теорема Пифагора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прямоугольном треугольнике площадь квадрата, построенного на гипотенузе, равна сумме площадей квадратов, построенных на </a:t>
            </a:r>
            <a:r>
              <a:rPr lang="ru-RU" sz="2400" dirty="0" smtClean="0"/>
              <a:t>катетах.</a:t>
            </a:r>
          </a:p>
          <a:p>
            <a:endParaRPr lang="ru-RU" sz="2400" dirty="0"/>
          </a:p>
        </p:txBody>
      </p:sp>
      <p:pic>
        <p:nvPicPr>
          <p:cNvPr id="23" name="Изображение 22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195" y="3800261"/>
            <a:ext cx="2258936" cy="25026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5" name="Скругленный прямоугольник 24"/>
          <p:cNvSpPr/>
          <p:nvPr/>
        </p:nvSpPr>
        <p:spPr>
          <a:xfrm>
            <a:off x="15446279" y="8112845"/>
            <a:ext cx="6249660" cy="43761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24" name="Рисунок 23" descr="C:\Users\nsere\OneDrive\Рабочий стол\перигаля.jpe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201" y="8909515"/>
            <a:ext cx="2669303" cy="327331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8556433" y="8840758"/>
            <a:ext cx="29142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центр квадрата, построенного на большем катете, проводят вертикальную и горизонтальную линии (перпендикулярную и параллельную гипотенузе соответственно). В результате получаются соответственно равные многоугольники, которые  одинаково пронумерованы.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540456" y="8295050"/>
            <a:ext cx="4144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Доказательство</a:t>
            </a:r>
            <a:r>
              <a:rPr lang="ru-RU" b="1" dirty="0" smtClean="0"/>
              <a:t> </a:t>
            </a:r>
            <a:r>
              <a:rPr lang="ru-RU" sz="2800" b="1" dirty="0" err="1" smtClean="0"/>
              <a:t>Перегаля</a:t>
            </a:r>
            <a:endParaRPr lang="ru-RU" sz="28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028861" y="8129596"/>
            <a:ext cx="7551810" cy="43593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7" name="Рисунок 26" descr="C:\Users\nsere\OneDrive\Рабочий стол\abc.gif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1415" y="9641505"/>
            <a:ext cx="2409582" cy="15444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970097" y="8897433"/>
                <a:ext cx="4216121" cy="3608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 прямоугольном треугольнике </a:t>
                </a:r>
                <a:r>
                  <a:rPr lang="en-US" dirty="0"/>
                  <a:t>ACB </a:t>
                </a:r>
                <a:r>
                  <a:rPr lang="ru-RU" dirty="0"/>
                  <a:t>проведем высоту </a:t>
                </a:r>
                <a:r>
                  <a:rPr lang="en-US" dirty="0"/>
                  <a:t>CD</a:t>
                </a:r>
                <a:r>
                  <a:rPr lang="ru-RU" dirty="0"/>
                  <a:t>. Поскольку треугольники </a:t>
                </a:r>
                <a:r>
                  <a:rPr lang="en-US" dirty="0"/>
                  <a:t>ACB</a:t>
                </a:r>
                <a:r>
                  <a:rPr lang="ru-RU" dirty="0"/>
                  <a:t>, </a:t>
                </a:r>
                <a:r>
                  <a:rPr lang="en-US" dirty="0"/>
                  <a:t>ADC </a:t>
                </a:r>
                <a:r>
                  <a:rPr lang="ru-RU" dirty="0"/>
                  <a:t>и </a:t>
                </a:r>
                <a:r>
                  <a:rPr lang="en-US" dirty="0"/>
                  <a:t>CDB</a:t>
                </a:r>
                <a:r>
                  <a:rPr lang="ru-RU" dirty="0"/>
                  <a:t> подобные, то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ru-RU" dirty="0" smtClean="0"/>
                  <a:t>,</a:t>
                </a:r>
                <a:endParaRPr lang="ru-RU" dirty="0"/>
              </a:p>
              <a:p>
                <a:r>
                  <a:rPr lang="ru-RU" dirty="0"/>
                  <a:t>где </a:t>
                </a:r>
                <a:r>
                  <a:rPr lang="en-US" i="1" dirty="0"/>
                  <a:t>l</a:t>
                </a:r>
                <a:r>
                  <a:rPr lang="ru-RU" i="1" dirty="0"/>
                  <a:t>, </a:t>
                </a:r>
                <a:r>
                  <a:rPr lang="en-US" i="1" dirty="0"/>
                  <a:t>l</a:t>
                </a:r>
                <a:r>
                  <a:rPr lang="ru-RU" i="1" baseline="-25000" dirty="0"/>
                  <a:t>1</a:t>
                </a:r>
                <a:r>
                  <a:rPr lang="ru-RU" i="1" dirty="0"/>
                  <a:t>, </a:t>
                </a:r>
                <a:r>
                  <a:rPr lang="en-US" i="1" dirty="0"/>
                  <a:t>l</a:t>
                </a:r>
                <a:r>
                  <a:rPr lang="ru-RU" i="1" baseline="-25000" dirty="0"/>
                  <a:t>2</a:t>
                </a:r>
                <a:r>
                  <a:rPr lang="ru-RU" dirty="0"/>
                  <a:t> – соответственные линейные элементы этих треугольников, а </a:t>
                </a:r>
                <a:r>
                  <a:rPr lang="en-US" i="1" dirty="0"/>
                  <a:t>S</a:t>
                </a:r>
                <a:r>
                  <a:rPr lang="ru-RU" i="1" dirty="0"/>
                  <a:t>, </a:t>
                </a:r>
                <a:r>
                  <a:rPr lang="en-US" i="1" dirty="0"/>
                  <a:t>S</a:t>
                </a:r>
                <a:r>
                  <a:rPr lang="ru-RU" i="1" baseline="-25000" dirty="0"/>
                  <a:t>1</a:t>
                </a:r>
                <a:r>
                  <a:rPr lang="ru-RU" i="1" dirty="0"/>
                  <a:t>, </a:t>
                </a:r>
                <a:r>
                  <a:rPr lang="en-US" i="1" dirty="0"/>
                  <a:t>S</a:t>
                </a:r>
                <a:r>
                  <a:rPr lang="ru-RU" i="1" baseline="-25000" dirty="0"/>
                  <a:t>2</a:t>
                </a:r>
                <a:r>
                  <a:rPr lang="ru-RU" dirty="0"/>
                  <a:t> – их площади. Сложив эти два равенства, получим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 или 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2 </m:t>
                          </m:r>
                        </m:sup>
                      </m:sSubSup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В частности, </a:t>
                </a:r>
                <a:r>
                  <a:rPr lang="en-US" i="1" dirty="0"/>
                  <a:t>a</a:t>
                </a:r>
                <a:r>
                  <a:rPr lang="ru-RU" i="1" baseline="30000" dirty="0"/>
                  <a:t>2 </a:t>
                </a:r>
                <a:r>
                  <a:rPr lang="ru-RU" i="1" dirty="0"/>
                  <a:t>+ </a:t>
                </a:r>
                <a:r>
                  <a:rPr lang="en-US" i="1" dirty="0"/>
                  <a:t>b</a:t>
                </a:r>
                <a:r>
                  <a:rPr lang="ru-RU" i="1" baseline="30000" dirty="0"/>
                  <a:t>2</a:t>
                </a:r>
                <a:r>
                  <a:rPr lang="ru-RU" i="1" dirty="0"/>
                  <a:t> = </a:t>
                </a:r>
                <a:r>
                  <a:rPr lang="en-US" i="1" dirty="0"/>
                  <a:t>c</a:t>
                </a:r>
                <a:r>
                  <a:rPr lang="ru-RU" i="1" baseline="30000" dirty="0"/>
                  <a:t>2</a:t>
                </a:r>
                <a:r>
                  <a:rPr lang="ru-RU" i="1" dirty="0"/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0097" y="8897433"/>
                <a:ext cx="4216121" cy="3608680"/>
              </a:xfrm>
              <a:prstGeom prst="rect">
                <a:avLst/>
              </a:prstGeom>
              <a:blipFill>
                <a:blip r:embed="rId13"/>
                <a:stretch>
                  <a:fillRect l="-1156" t="-1014" r="-867" b="-10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2401367" y="8299675"/>
            <a:ext cx="7316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Доказательство с использованием свойства подобия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347994" y="12681683"/>
            <a:ext cx="9579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u="sng" dirty="0" smtClean="0"/>
              <a:t>Практическое применение теоремы Пифагора</a:t>
            </a:r>
            <a:endParaRPr lang="ru-RU" sz="3600" b="1" u="sng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12263" y="13504196"/>
            <a:ext cx="6292697" cy="523399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5" name="Рисунок 34" descr="C:\Users\nsere\AppData\Local\Temp\Temp1_окна.zip\IMG_2681.jpg"/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9" t="15809" b="10106"/>
          <a:stretch/>
        </p:blipFill>
        <p:spPr bwMode="auto">
          <a:xfrm rot="5400000">
            <a:off x="331165" y="15170221"/>
            <a:ext cx="2812730" cy="1600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751135" y="14511115"/>
                <a:ext cx="3984479" cy="4060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/>
                <a:r>
                  <a:rPr lang="ru-RU" dirty="0" smtClean="0"/>
                  <a:t> </a:t>
                </a:r>
                <a:r>
                  <a:rPr lang="en-US" i="1" dirty="0" smtClean="0"/>
                  <a:t>l</a:t>
                </a:r>
                <a:r>
                  <a:rPr lang="ru-RU" dirty="0" smtClean="0"/>
                  <a:t>  -  ширина </a:t>
                </a:r>
                <a:r>
                  <a:rPr lang="ru-RU" dirty="0"/>
                  <a:t>окна, </a:t>
                </a:r>
                <a:endParaRPr lang="ru-RU" dirty="0" smtClean="0"/>
              </a:p>
              <a:p>
                <a:pPr fontAlgn="base"/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 - </a:t>
                </a:r>
                <a:r>
                  <a:rPr lang="ru-RU" dirty="0"/>
                  <a:t>радиусы </a:t>
                </a:r>
                <a:r>
                  <a:rPr lang="ru-RU" dirty="0" smtClean="0"/>
                  <a:t>полуокружностей, </a:t>
                </a:r>
              </a:p>
              <a:p>
                <a:pPr fontAlgn="base"/>
                <a:r>
                  <a:rPr lang="en-US" i="1" dirty="0" smtClean="0"/>
                  <a:t>p</a:t>
                </a:r>
                <a:r>
                  <a:rPr lang="ru-RU" i="1" dirty="0" smtClean="0"/>
                  <a:t> –</a:t>
                </a:r>
                <a:r>
                  <a:rPr lang="ru-RU" dirty="0" smtClean="0"/>
                  <a:t> радиус внутренней окружности. </a:t>
                </a:r>
              </a:p>
              <a:p>
                <a:pPr fontAlgn="base"/>
                <a:r>
                  <a:rPr lang="ru-RU" dirty="0" smtClean="0"/>
                  <a:t>По </a:t>
                </a:r>
                <a:r>
                  <a:rPr lang="ru-RU" dirty="0"/>
                  <a:t>теореме Пифагора имеем:</a:t>
                </a:r>
              </a:p>
              <a:p>
                <a:pPr algn="ctr"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algn="ctr"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algn="ctr"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pPr algn="ctr" fontAlgn="base"/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=&gt;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/>
                  <a:t> 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135" y="14511115"/>
                <a:ext cx="3984479" cy="4060855"/>
              </a:xfrm>
              <a:prstGeom prst="rect">
                <a:avLst/>
              </a:prstGeom>
              <a:blipFill>
                <a:blip r:embed="rId15"/>
                <a:stretch>
                  <a:fillRect l="-1223" t="-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1085914" y="13522587"/>
            <a:ext cx="5873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архитектуре при построении окон романского стиля</a:t>
            </a:r>
            <a:endParaRPr lang="ru-RU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525296" y="13458300"/>
            <a:ext cx="4554690" cy="138499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Расчет длины стропил при строительстве крыши</a:t>
            </a:r>
          </a:p>
          <a:p>
            <a:pPr algn="ctr"/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46" name="Рисунок 45" descr="расчет длины стропил по теореме пифагора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07" y="14502394"/>
            <a:ext cx="4160532" cy="17902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5" name="TextBox 44"/>
          <p:cNvSpPr txBox="1"/>
          <p:nvPr/>
        </p:nvSpPr>
        <p:spPr>
          <a:xfrm>
            <a:off x="7809520" y="16954202"/>
            <a:ext cx="3805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/>
              <a:t>где с – это искомая длина стропила;</a:t>
            </a:r>
          </a:p>
          <a:p>
            <a:pPr fontAlgn="base"/>
            <a:r>
              <a:rPr lang="ru-RU" dirty="0"/>
              <a:t>       а – это высота, на которой расположен конек (от основания крыши);</a:t>
            </a:r>
          </a:p>
          <a:p>
            <a:pPr fontAlgn="base"/>
            <a:r>
              <a:rPr lang="ru-RU" dirty="0"/>
              <a:t>       </a:t>
            </a:r>
            <a:r>
              <a:rPr lang="en-US" dirty="0"/>
              <a:t>b</a:t>
            </a:r>
            <a:r>
              <a:rPr lang="ru-RU" dirty="0"/>
              <a:t> – это половина ширины дома.</a:t>
            </a:r>
          </a:p>
          <a:p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2419107" y="13524342"/>
            <a:ext cx="6856647" cy="523911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 descr="C:\Users\nsere\OneDrive\Рабочий стол\молниеотвод.jp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838508" y="15337071"/>
            <a:ext cx="3020044" cy="136813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337645" y="14234846"/>
                <a:ext cx="5093780" cy="4356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/>
                <a:r>
                  <a:rPr lang="ru-RU" dirty="0" smtClean="0"/>
                  <a:t>     По </a:t>
                </a:r>
                <a:r>
                  <a:rPr lang="ru-RU" dirty="0"/>
                  <a:t>плану размеры крыши </a:t>
                </a:r>
                <a:r>
                  <a:rPr lang="ru-RU" i="1" dirty="0"/>
                  <a:t>a=50м</a:t>
                </a:r>
                <a:r>
                  <a:rPr lang="ru-RU" dirty="0"/>
                  <a:t> и </a:t>
                </a:r>
                <a:r>
                  <a:rPr lang="ru-RU" i="1" dirty="0"/>
                  <a:t>b=12м</a:t>
                </a:r>
                <a:r>
                  <a:rPr lang="ru-RU" dirty="0"/>
                  <a:t>, высоту молниеотвода </a:t>
                </a:r>
                <a:r>
                  <a:rPr lang="ru-RU" dirty="0" smtClean="0"/>
                  <a:t>обозначим через </a:t>
                </a:r>
                <a:r>
                  <a:rPr lang="en-US" i="1" dirty="0" smtClean="0"/>
                  <a:t>h. </a:t>
                </a:r>
                <a:r>
                  <a:rPr lang="ru-RU" i="1" dirty="0"/>
                  <a:t>О – </a:t>
                </a:r>
                <a:r>
                  <a:rPr lang="ru-RU" dirty="0"/>
                  <a:t>основание молниеотвода. Расстояние от основания молниеотвода до предмета </a:t>
                </a:r>
                <a:r>
                  <a:rPr lang="en-US" i="1" dirty="0"/>
                  <a:t>S</a:t>
                </a:r>
                <a:r>
                  <a:rPr lang="ru-RU" dirty="0" smtClean="0"/>
                  <a:t>.</a:t>
                </a:r>
                <a:endParaRPr lang="ru-RU" dirty="0"/>
              </a:p>
              <a:p>
                <a:pPr fontAlgn="base"/>
                <a:r>
                  <a:rPr lang="ru-RU" dirty="0"/>
                  <a:t>     Если установить молниеотвод посередине крыши, то определим максимальное расстояние </a:t>
                </a:r>
                <a:r>
                  <a:rPr lang="en-US" i="1" dirty="0"/>
                  <a:t>S </a:t>
                </a:r>
                <a:r>
                  <a:rPr lang="ru-RU" dirty="0"/>
                  <a:t>от основания молниеотвода до края крыши:</a:t>
                </a:r>
              </a:p>
              <a:p>
                <a:pPr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+(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ru-RU" i="1">
                          <a:latin typeface="Cambria Math" panose="02040503050406030204" pitchFamily="18" charset="0"/>
                        </a:rPr>
                        <m:t>≅26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м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 fontAlgn="base"/>
                <a:r>
                  <a:rPr lang="ru-RU" dirty="0"/>
                  <a:t>     Молниеотвод защитит здание при условии </a:t>
                </a:r>
                <a:endParaRPr lang="ru-RU" dirty="0" smtClean="0"/>
              </a:p>
              <a:p>
                <a:pPr fontAlgn="base"/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ru-RU" dirty="0"/>
                  <a:t>, значит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/>
              </a:p>
              <a:p>
                <a:pPr fontAlgn="base"/>
                <a:r>
                  <a:rPr lang="ru-RU" dirty="0"/>
                  <a:t>В нашем случае получаем, что высота молниеотвода должна быть не менее 13 метров.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7645" y="14234846"/>
                <a:ext cx="5093780" cy="4356449"/>
              </a:xfrm>
              <a:prstGeom prst="rect">
                <a:avLst/>
              </a:prstGeom>
              <a:blipFill>
                <a:blip r:embed="rId18"/>
                <a:stretch>
                  <a:fillRect l="-1077" t="-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13400299" y="13539460"/>
            <a:ext cx="481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Расчет высоты молниеотвода</a:t>
            </a:r>
            <a:endParaRPr lang="ru-RU" sz="28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9736474" y="13512373"/>
            <a:ext cx="7250341" cy="525326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 descr="ÐÐ°ÑÑÐ¸Ð½ÐºÐ¸ Ð¿Ð¾ Ð·Ð°Ð¿ÑÐ¾ÑÑ Ð¼Ð¾Ð±Ð¸Ð»ÑÐ½Ð°Ñ ÑÐ²ÑÐ·Ñ ÑÐµÐ¾ÑÐµÐ¼Ð° Ð¿Ð¸ÑÐ°Ð³Ð¾ÑÐ°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568" y="14843295"/>
            <a:ext cx="1594577" cy="190749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1809354" y="13981647"/>
                <a:ext cx="5122888" cy="490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 smtClean="0"/>
                  <a:t>     Задача: Какую </a:t>
                </a:r>
                <a:r>
                  <a:rPr lang="ru-RU" i="1" dirty="0"/>
                  <a:t>наибольшую высоту должна иметь антенна, чтобы передачу можно было принимать в определенном радиусе R, если известно, что радиус Земли равен 6 380 км</a:t>
                </a:r>
                <a:r>
                  <a:rPr lang="ru-RU" i="1" dirty="0" smtClean="0"/>
                  <a:t>? </a:t>
                </a:r>
              </a:p>
              <a:p>
                <a:pPr fontAlgn="base"/>
                <a:r>
                  <a:rPr lang="ru-RU" dirty="0" smtClean="0"/>
                  <a:t>     Согласно </a:t>
                </a:r>
                <a:r>
                  <a:rPr lang="ru-RU" dirty="0"/>
                  <a:t>свойству касательной: Δ </a:t>
                </a:r>
                <a:r>
                  <a:rPr lang="ru-RU" i="1" dirty="0"/>
                  <a:t>ВСО</a:t>
                </a:r>
                <a:r>
                  <a:rPr lang="ru-RU" dirty="0"/>
                  <a:t> – прямоугольный (∠</a:t>
                </a:r>
                <a:r>
                  <a:rPr lang="ru-RU" i="1" dirty="0"/>
                  <a:t>С=</a:t>
                </a:r>
                <a:r>
                  <a:rPr lang="ru-RU" dirty="0"/>
                  <a:t>90°).</a:t>
                </a:r>
              </a:p>
              <a:p>
                <a:pPr fontAlgn="base"/>
                <a:r>
                  <a:rPr lang="ru-RU" dirty="0"/>
                  <a:t>     Пусть </a:t>
                </a:r>
                <a:r>
                  <a:rPr lang="ru-RU" i="1" dirty="0"/>
                  <a:t>AB = h</a:t>
                </a:r>
                <a:r>
                  <a:rPr lang="ru-RU" dirty="0"/>
                  <a:t> км, </a:t>
                </a:r>
                <a:r>
                  <a:rPr lang="ru-RU" i="1" dirty="0"/>
                  <a:t>BC = R</a:t>
                </a:r>
                <a:r>
                  <a:rPr lang="ru-RU" dirty="0"/>
                  <a:t> км, </a:t>
                </a:r>
                <a:r>
                  <a:rPr lang="ru-RU" i="1" dirty="0"/>
                  <a:t>OC = r = 6380</a:t>
                </a:r>
                <a:r>
                  <a:rPr lang="ru-RU" dirty="0"/>
                  <a:t> км, </a:t>
                </a:r>
                <a:endParaRPr lang="ru-RU" dirty="0" smtClean="0"/>
              </a:p>
              <a:p>
                <a:pPr fontAlgn="base"/>
                <a:r>
                  <a:rPr lang="ru-RU" i="1" dirty="0" smtClean="0"/>
                  <a:t>OB </a:t>
                </a:r>
                <a:r>
                  <a:rPr lang="ru-RU" i="1" dirty="0"/>
                  <a:t>= OA + AB, OB = r + </a:t>
                </a:r>
                <a:r>
                  <a:rPr lang="ru-RU" i="1" dirty="0" smtClean="0"/>
                  <a:t>h</a:t>
                </a:r>
                <a:endParaRPr lang="ru-RU" dirty="0"/>
              </a:p>
              <a:p>
                <a:pPr fontAlgn="base"/>
                <a:r>
                  <a:rPr lang="ru-RU" dirty="0"/>
                  <a:t>     Используя теорему Пифагора, получаем:</a:t>
                </a:r>
              </a:p>
              <a:p>
                <a:pPr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=&gt;(6380+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6380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6380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+2∗6380∗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+638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  <a:p>
                <a:pPr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=12760∗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=1276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=&gt;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−12760+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1276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9354" y="13981647"/>
                <a:ext cx="5122888" cy="4902881"/>
              </a:xfrm>
              <a:prstGeom prst="rect">
                <a:avLst/>
              </a:prstGeom>
              <a:blipFill>
                <a:blip r:embed="rId20"/>
                <a:stretch>
                  <a:fillRect l="-1071" t="-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Скругленный прямоугольник 49"/>
          <p:cNvSpPr/>
          <p:nvPr/>
        </p:nvSpPr>
        <p:spPr>
          <a:xfrm>
            <a:off x="742978" y="19069462"/>
            <a:ext cx="16367002" cy="20623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0178674" y="13521638"/>
            <a:ext cx="6434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Р</a:t>
            </a:r>
            <a:r>
              <a:rPr lang="ru-RU" sz="2800" b="1" dirty="0" smtClean="0"/>
              <a:t>асчет высоты вышки мобильной связи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500092" y="18943625"/>
            <a:ext cx="59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/>
              <a:t>Пифагоровы </a:t>
            </a:r>
            <a:r>
              <a:rPr lang="ru-RU" sz="3600" b="1" u="sng" dirty="0"/>
              <a:t>т</a:t>
            </a:r>
            <a:r>
              <a:rPr lang="ru-RU" sz="3600" b="1" u="sng" dirty="0" smtClean="0"/>
              <a:t>ройки</a:t>
            </a:r>
            <a:endParaRPr lang="ru-RU" sz="36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95924" y="19464119"/>
                <a:ext cx="15839243" cy="1483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Пифагорова тройка – это упорядоченный набор из трех натуральных чисел (</a:t>
                </a:r>
                <a:r>
                  <a:rPr lang="en-US" dirty="0" err="1" smtClean="0"/>
                  <a:t>x,y,z</a:t>
                </a:r>
                <a:r>
                  <a:rPr lang="ru-RU" dirty="0" smtClean="0"/>
                  <a:t>), удовлетворяющих  однородному квадратному уравнению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i="0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/>
                      <m:t>Геометрический смысл пифагоровых троек состоит в том, что они выражают стороны прямоугольного треугольника.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ru-RU" dirty="0" smtClean="0"/>
                  <a:t>Самая </a:t>
                </a:r>
                <a:r>
                  <a:rPr lang="ru-RU" dirty="0"/>
                  <a:t>известная простейшая пифагорова тройка – (3,4,5), т.е. это наш знаменитый египетский треугольник.</a:t>
                </a:r>
              </a:p>
              <a:p>
                <a:r>
                  <a:rPr lang="ru-RU" dirty="0" smtClean="0"/>
                  <a:t>Выучив </a:t>
                </a:r>
                <a:r>
                  <a:rPr lang="ru-RU" dirty="0"/>
                  <a:t>наизусть пять пифагоровых троек (3,4,5), (5,12,13), (7,24,25), (8,15,17) и (9,40,41), можно быстро решать 60</a:t>
                </a:r>
                <a:r>
                  <a:rPr lang="en-US" dirty="0">
                    <a:sym typeface="Symbol" panose="05050102010706020507" pitchFamily="18" charset="2"/>
                  </a:rPr>
                  <a:t></a:t>
                </a:r>
                <a:r>
                  <a:rPr lang="ru-RU" dirty="0"/>
                  <a:t> задач по геометрии. </a:t>
                </a:r>
                <a:endParaRPr lang="ru-RU" dirty="0" smtClean="0"/>
              </a:p>
              <a:p>
                <a:r>
                  <a:rPr lang="ru-RU" dirty="0" smtClean="0"/>
                  <a:t>При </a:t>
                </a:r>
                <a:r>
                  <a:rPr lang="ru-RU" dirty="0"/>
                  <a:t>этом не нужно совершать математических действий по возведению в квадрат и взятию квадратного корня.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924" y="19464119"/>
                <a:ext cx="15839243" cy="1483548"/>
              </a:xfrm>
              <a:prstGeom prst="rect">
                <a:avLst/>
              </a:prstGeom>
              <a:blipFill>
                <a:blip r:embed="rId21"/>
                <a:stretch>
                  <a:fillRect l="-346" t="-2469" b="-53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21891095" y="491634"/>
            <a:ext cx="7586075" cy="1940957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Геометрия владеет двумя сокровищами: одно из них – это теорема Пифагора, а другое деление отрезка в среднем и крайнем отношении. Первое можно сравнить с мерой золота, второе же больше напоминает драгоценный камень»</a:t>
            </a:r>
          </a:p>
          <a:p>
            <a:r>
              <a:rPr lang="ru-RU" dirty="0" smtClean="0"/>
              <a:t>                                                                                                       Иоганн Кеплер</a:t>
            </a:r>
            <a:endParaRPr lang="ru-RU" dirty="0"/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1717606" y="1716725"/>
            <a:ext cx="8459999" cy="851297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Цель</a:t>
            </a:r>
            <a:r>
              <a:rPr lang="ru-RU" sz="2000" b="1" dirty="0"/>
              <a:t> работы</a:t>
            </a:r>
            <a:r>
              <a:rPr lang="ru-RU" sz="2000" dirty="0"/>
              <a:t>: выяснить различные способы доказательства теоремы Пифагора и изучить ее практическое применение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61294" y="409740"/>
            <a:ext cx="5996312" cy="2174656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451361" y="430455"/>
            <a:ext cx="5686089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dirty="0"/>
              <a:t>Изучить биографию Пифагора;</a:t>
            </a:r>
          </a:p>
          <a:p>
            <a:pPr lvl="0"/>
            <a:r>
              <a:rPr lang="ru-RU" dirty="0"/>
              <a:t>Изучить историю открытия теоремы Пифагора;</a:t>
            </a:r>
          </a:p>
          <a:p>
            <a:pPr lvl="0"/>
            <a:r>
              <a:rPr lang="ru-RU" dirty="0"/>
              <a:t>Исследовать различные способы доказательства данной теоремы, не рассматриваемые в школе;</a:t>
            </a:r>
          </a:p>
          <a:p>
            <a:pPr lvl="0"/>
            <a:r>
              <a:rPr lang="ru-RU" dirty="0"/>
              <a:t>Изучить практическое применение теоремы Пифагора;</a:t>
            </a:r>
          </a:p>
          <a:p>
            <a:pPr lvl="0"/>
            <a:r>
              <a:rPr lang="ru-RU" dirty="0"/>
              <a:t>Исследовать пифагоровы тройки.</a:t>
            </a:r>
          </a:p>
          <a:p>
            <a:endParaRPr lang="ru-RU"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909" y="13539460"/>
            <a:ext cx="2289716" cy="30529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864" y="17294665"/>
            <a:ext cx="2263425" cy="3017901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18157539" y="19226512"/>
            <a:ext cx="805520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Выводы: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Теорема Пифагора – одна из важнейших теорем геометрии;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 ее основании решается множество задач геометрии;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Теорема имеет большое практическое значение при расчетах в архитектуре , строительстве, физике, астрономии и т.д.;</a:t>
            </a:r>
          </a:p>
        </p:txBody>
      </p:sp>
    </p:spTree>
    <p:extLst>
      <p:ext uri="{BB962C8B-B14F-4D97-AF65-F5344CB8AC3E}">
        <p14:creationId xmlns:p14="http://schemas.microsoft.com/office/powerpoint/2010/main" val="261275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1210</Words>
  <Application>Microsoft Office PowerPoint</Application>
  <PresentationFormat>Произвольный</PresentationFormat>
  <Paragraphs>92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Проектная работа Пифагор и его теорема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dc:creator>Николай Середа</dc:creator>
  <cp:lastModifiedBy>Лена</cp:lastModifiedBy>
  <cp:revision>59</cp:revision>
  <dcterms:created xsi:type="dcterms:W3CDTF">2019-04-10T15:01:34Z</dcterms:created>
  <dcterms:modified xsi:type="dcterms:W3CDTF">2020-10-18T19:08:44Z</dcterms:modified>
</cp:coreProperties>
</file>