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56" r:id="rId2"/>
  </p:sldIdLst>
  <p:sldSz cx="30275213" cy="21275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E17A8973-AE61-452A-ADB9-7B32105B83B8}">
          <p14:sldIdLst/>
        </p14:section>
        <p14:section name="Раздел без заголовка" id="{25FBBCD5-6B66-48E4-8F1A-EEE41F0B54ED}">
          <p14:sldIdLst>
            <p14:sldId id="25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6701" userDrawn="1">
          <p15:clr>
            <a:srgbClr val="A4A3A4"/>
          </p15:clr>
        </p15:guide>
        <p15:guide id="2" pos="9536" userDrawn="1">
          <p15:clr>
            <a:srgbClr val="A4A3A4"/>
          </p15:clr>
        </p15:guide>
        <p15:guide id="3" pos="465" userDrawn="1">
          <p15:clr>
            <a:srgbClr val="A4A3A4"/>
          </p15:clr>
        </p15:guide>
        <p15:guide id="4" pos="18606" userDrawn="1">
          <p15:clr>
            <a:srgbClr val="A4A3A4"/>
          </p15:clr>
        </p15:guide>
        <p15:guide id="5" orient="horz" pos="1712" userDrawn="1">
          <p15:clr>
            <a:srgbClr val="A4A3A4"/>
          </p15:clr>
        </p15:guide>
        <p15:guide id="6" orient="horz" pos="351" userDrawn="1">
          <p15:clr>
            <a:srgbClr val="A4A3A4"/>
          </p15:clr>
        </p15:guide>
        <p15:guide id="7" orient="horz" pos="12710" userDrawn="1">
          <p15:clr>
            <a:srgbClr val="A4A3A4"/>
          </p15:clr>
        </p15:guide>
        <p15:guide id="8" pos="10669" userDrawn="1">
          <p15:clr>
            <a:srgbClr val="A4A3A4"/>
          </p15:clr>
        </p15:guide>
        <p15:guide id="9" pos="45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5D31"/>
    <a:srgbClr val="DF7913"/>
    <a:srgbClr val="E99E17"/>
    <a:srgbClr val="D58C43"/>
    <a:srgbClr val="BF5555"/>
    <a:srgbClr val="FFCC99"/>
    <a:srgbClr val="FF9999"/>
    <a:srgbClr val="FFFF99"/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016" autoAdjust="0"/>
    <p:restoredTop sz="95676" autoAdjust="0"/>
  </p:normalViewPr>
  <p:slideViewPr>
    <p:cSldViewPr>
      <p:cViewPr>
        <p:scale>
          <a:sx n="40" d="100"/>
          <a:sy n="40" d="100"/>
        </p:scale>
        <p:origin x="-1836" y="66"/>
      </p:cViewPr>
      <p:guideLst>
        <p:guide orient="horz" pos="6701"/>
        <p:guide orient="horz" pos="1712"/>
        <p:guide orient="horz" pos="351"/>
        <p:guide orient="horz" pos="12710"/>
        <p:guide pos="9536"/>
        <p:guide pos="465"/>
        <p:guide pos="18606"/>
        <p:guide pos="10669"/>
        <p:guide pos="45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180000" cy="1800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273017449283591E-2"/>
          <c:y val="0.119782502436299"/>
          <c:w val="0.82545396510143287"/>
          <c:h val="0.7137022115891170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4"/>
              <c:layout>
                <c:manualLayout>
                  <c:x val="2.835509741835579E-2"/>
                  <c:y val="8.293117346538006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
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38.46</c:v>
                </c:pt>
                <c:pt idx="1">
                  <c:v>38.46</c:v>
                </c:pt>
                <c:pt idx="2">
                  <c:v>7.69</c:v>
                </c:pt>
                <c:pt idx="3">
                  <c:v>11.54</c:v>
                </c:pt>
                <c:pt idx="4">
                  <c:v>3.83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0.5718</cdr:x>
      <cdr:y>0.56053</cdr:y>
    </cdr:from>
    <cdr:to>
      <cdr:x>0.9092</cdr:x>
      <cdr:y>0.61378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035780" y="2385146"/>
          <a:ext cx="1791349" cy="2265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0.57022</cdr:x>
      <cdr:y>0.82842</cdr:y>
    </cdr:from>
    <cdr:to>
      <cdr:x>0.79569</cdr:x>
      <cdr:y>0.87072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027392" y="3525055"/>
          <a:ext cx="1197079" cy="180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0.60246</cdr:x>
      <cdr:y>0.34792</cdr:y>
    </cdr:from>
    <cdr:to>
      <cdr:x>0.77198</cdr:x>
      <cdr:y>0.41228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3198569" y="1480453"/>
          <a:ext cx="900000" cy="2738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0.57171</cdr:x>
      <cdr:y>0.3295</cdr:y>
    </cdr:from>
    <cdr:to>
      <cdr:x>0.80357</cdr:x>
      <cdr:y>0.41228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3035301" y="1402099"/>
          <a:ext cx="1231002" cy="3522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8EDB0-9296-42FE-8109-8A7040ACE3F1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33488" y="1143000"/>
            <a:ext cx="4391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137F7-80D4-4483-9CAD-22C705356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822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137F7-80D4-4483-9CAD-22C705356C5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655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1891174"/>
            <a:ext cx="25733931" cy="1323819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25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2" y="15365765"/>
            <a:ext cx="21192649" cy="3782342"/>
          </a:xfrm>
        </p:spPr>
        <p:txBody>
          <a:bodyPr>
            <a:normAutofit/>
          </a:bodyPr>
          <a:lstStyle>
            <a:lvl1pPr marL="0" indent="0" algn="ctr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1pPr>
            <a:lvl2pPr marL="1472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4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18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891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64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37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10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782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0FEB-D001-47B2-8A45-8949BE34193A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403BE4-7B9B-487E-A81C-0D24A2CC3B2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0FEB-D001-47B2-8A45-8949BE34193A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3BE4-7B9B-487E-A81C-0D24A2CC3B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9529" y="852015"/>
            <a:ext cx="6811923" cy="181532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761" y="852015"/>
            <a:ext cx="19931182" cy="1815327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0FEB-D001-47B2-8A45-8949BE34193A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3BE4-7B9B-487E-A81C-0D24A2CC3B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0FEB-D001-47B2-8A45-8949BE34193A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3BE4-7B9B-487E-A81C-0D24A2CC3B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3" y="4255137"/>
            <a:ext cx="25733931" cy="7771531"/>
          </a:xfrm>
        </p:spPr>
        <p:txBody>
          <a:bodyPr anchor="b"/>
          <a:lstStyle>
            <a:lvl1pPr algn="ctr" defTabSz="294574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55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3" y="12622585"/>
            <a:ext cx="25733931" cy="3511470"/>
          </a:xfrm>
        </p:spPr>
        <p:txBody>
          <a:bodyPr anchor="t"/>
          <a:lstStyle>
            <a:lvl1pPr marL="0" indent="0" algn="ctr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1pPr>
            <a:lvl2pPr marL="147287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45740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18609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891479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64349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37219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10089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78295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0FEB-D001-47B2-8A45-8949BE34193A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3BE4-7B9B-487E-A81C-0D24A2CC3B2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14885313" y="12174414"/>
            <a:ext cx="280675" cy="26298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4574" tIns="147287" rIns="294574" bIns="147287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5547583" y="12174414"/>
            <a:ext cx="280675" cy="26298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4574" tIns="147287" rIns="294574" bIns="147287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4226198" y="12174414"/>
            <a:ext cx="280675" cy="26298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4574" tIns="147287" rIns="294574" bIns="147287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4964326"/>
            <a:ext cx="13371552" cy="14040962"/>
          </a:xfrm>
        </p:spPr>
        <p:txBody>
          <a:bodyPr/>
          <a:lstStyle>
            <a:lvl1pPr>
              <a:defRPr sz="7700"/>
            </a:lvl1pPr>
            <a:lvl2pPr>
              <a:defRPr sz="5200"/>
            </a:lvl2pPr>
            <a:lvl3pPr>
              <a:defRPr sz="52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0FEB-D001-47B2-8A45-8949BE34193A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3BE4-7B9B-487E-A81C-0D24A2CC3B2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1009" y="4964324"/>
            <a:ext cx="13381644" cy="1404194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4964324"/>
            <a:ext cx="13376810" cy="1891171"/>
          </a:xfrm>
        </p:spPr>
        <p:txBody>
          <a:bodyPr anchor="b">
            <a:noAutofit/>
          </a:bodyPr>
          <a:lstStyle>
            <a:lvl1pPr marL="0" indent="0" algn="ctr">
              <a:buNone/>
              <a:defRPr sz="7700" b="0"/>
            </a:lvl1pPr>
            <a:lvl2pPr marL="1472870" indent="0">
              <a:buNone/>
              <a:defRPr sz="6400" b="1"/>
            </a:lvl2pPr>
            <a:lvl3pPr marL="2945740" indent="0">
              <a:buNone/>
              <a:defRPr sz="5800" b="1"/>
            </a:lvl3pPr>
            <a:lvl4pPr marL="4418609" indent="0">
              <a:buNone/>
              <a:defRPr sz="5200" b="1"/>
            </a:lvl4pPr>
            <a:lvl5pPr marL="5891479" indent="0">
              <a:buNone/>
              <a:defRPr sz="5200" b="1"/>
            </a:lvl5pPr>
            <a:lvl6pPr marL="7364349" indent="0">
              <a:buNone/>
              <a:defRPr sz="5200" b="1"/>
            </a:lvl6pPr>
            <a:lvl7pPr marL="8837219" indent="0">
              <a:buNone/>
              <a:defRPr sz="5200" b="1"/>
            </a:lvl7pPr>
            <a:lvl8pPr marL="10310089" indent="0">
              <a:buNone/>
              <a:defRPr sz="5200" b="1"/>
            </a:lvl8pPr>
            <a:lvl9pPr marL="11782958" indent="0">
              <a:buNone/>
              <a:defRPr sz="5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9901" y="4964324"/>
            <a:ext cx="13382065" cy="1891171"/>
          </a:xfrm>
        </p:spPr>
        <p:txBody>
          <a:bodyPr anchor="b">
            <a:noAutofit/>
          </a:bodyPr>
          <a:lstStyle>
            <a:lvl1pPr marL="0" indent="0" algn="ctr">
              <a:buNone/>
              <a:defRPr sz="7700" b="0"/>
            </a:lvl1pPr>
            <a:lvl2pPr marL="1472870" indent="0">
              <a:buNone/>
              <a:defRPr sz="6400" b="1"/>
            </a:lvl2pPr>
            <a:lvl3pPr marL="2945740" indent="0">
              <a:buNone/>
              <a:defRPr sz="5800" b="1"/>
            </a:lvl3pPr>
            <a:lvl4pPr marL="4418609" indent="0">
              <a:buNone/>
              <a:defRPr sz="5200" b="1"/>
            </a:lvl4pPr>
            <a:lvl5pPr marL="5891479" indent="0">
              <a:buNone/>
              <a:defRPr sz="5200" b="1"/>
            </a:lvl5pPr>
            <a:lvl6pPr marL="7364349" indent="0">
              <a:buNone/>
              <a:defRPr sz="5200" b="1"/>
            </a:lvl6pPr>
            <a:lvl7pPr marL="8837219" indent="0">
              <a:buNone/>
              <a:defRPr sz="5200" b="1"/>
            </a:lvl7pPr>
            <a:lvl8pPr marL="10310089" indent="0">
              <a:buNone/>
              <a:defRPr sz="5200" b="1"/>
            </a:lvl8pPr>
            <a:lvl9pPr marL="11782958" indent="0">
              <a:buNone/>
              <a:defRPr sz="5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0FEB-D001-47B2-8A45-8949BE34193A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3BE4-7B9B-487E-A81C-0D24A2CC3B2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513761" y="6864951"/>
            <a:ext cx="13381644" cy="121413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15470634" y="6864953"/>
            <a:ext cx="13381644" cy="12139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0FEB-D001-47B2-8A45-8949BE34193A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3BE4-7B9B-487E-A81C-0D24A2CC3B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0FEB-D001-47B2-8A45-8949BE34193A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3BE4-7B9B-487E-A81C-0D24A2CC3B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57998" y="827387"/>
            <a:ext cx="9960336" cy="6500901"/>
          </a:xfrm>
        </p:spPr>
        <p:txBody>
          <a:bodyPr anchor="b"/>
          <a:lstStyle>
            <a:lvl1pPr algn="ctr">
              <a:lnSpc>
                <a:spcPct val="100000"/>
              </a:lnSpc>
              <a:defRPr sz="90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020" y="847089"/>
            <a:ext cx="16540990" cy="18158199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557998" y="7564686"/>
            <a:ext cx="9960336" cy="1144060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5200"/>
            </a:lvl1pPr>
            <a:lvl2pPr marL="1472870" indent="0">
              <a:buNone/>
              <a:defRPr sz="3900"/>
            </a:lvl2pPr>
            <a:lvl3pPr marL="2945740" indent="0">
              <a:buNone/>
              <a:defRPr sz="3200"/>
            </a:lvl3pPr>
            <a:lvl4pPr marL="4418609" indent="0">
              <a:buNone/>
              <a:defRPr sz="2900"/>
            </a:lvl4pPr>
            <a:lvl5pPr marL="5891479" indent="0">
              <a:buNone/>
              <a:defRPr sz="2900"/>
            </a:lvl5pPr>
            <a:lvl6pPr marL="7364349" indent="0">
              <a:buNone/>
              <a:defRPr sz="2900"/>
            </a:lvl6pPr>
            <a:lvl7pPr marL="8837219" indent="0">
              <a:buNone/>
              <a:defRPr sz="2900"/>
            </a:lvl7pPr>
            <a:lvl8pPr marL="10310089" indent="0">
              <a:buNone/>
              <a:defRPr sz="2900"/>
            </a:lvl8pPr>
            <a:lvl9pPr marL="11782958" indent="0">
              <a:buNone/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0FEB-D001-47B2-8A45-8949BE34193A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3BE4-7B9B-487E-A81C-0D24A2CC3B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0971" y="709189"/>
            <a:ext cx="18911493" cy="2777658"/>
          </a:xfrm>
        </p:spPr>
        <p:txBody>
          <a:bodyPr anchor="b"/>
          <a:lstStyle>
            <a:lvl1pPr algn="ctr">
              <a:lnSpc>
                <a:spcPct val="100000"/>
              </a:lnSpc>
              <a:defRPr sz="9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93311" y="3545946"/>
            <a:ext cx="20046813" cy="14087748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0300"/>
            </a:lvl1pPr>
            <a:lvl2pPr marL="1472870" indent="0">
              <a:buNone/>
              <a:defRPr sz="9000"/>
            </a:lvl2pPr>
            <a:lvl3pPr marL="2945740" indent="0">
              <a:buNone/>
              <a:defRPr sz="7700"/>
            </a:lvl3pPr>
            <a:lvl4pPr marL="4418609" indent="0">
              <a:buNone/>
              <a:defRPr sz="6400"/>
            </a:lvl4pPr>
            <a:lvl5pPr marL="5891479" indent="0">
              <a:buNone/>
              <a:defRPr sz="6400"/>
            </a:lvl5pPr>
            <a:lvl6pPr marL="7364349" indent="0">
              <a:buNone/>
              <a:defRPr sz="6400"/>
            </a:lvl6pPr>
            <a:lvl7pPr marL="8837219" indent="0">
              <a:buNone/>
              <a:defRPr sz="6400"/>
            </a:lvl7pPr>
            <a:lvl8pPr marL="10310089" indent="0">
              <a:buNone/>
              <a:defRPr sz="6400"/>
            </a:lvl8pPr>
            <a:lvl9pPr marL="11782958" indent="0">
              <a:buNone/>
              <a:defRPr sz="64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0971" y="18025225"/>
            <a:ext cx="18911493" cy="1654775"/>
          </a:xfrm>
        </p:spPr>
        <p:txBody>
          <a:bodyPr>
            <a:normAutofit/>
          </a:bodyPr>
          <a:lstStyle>
            <a:lvl1pPr marL="0" indent="0" algn="ctr">
              <a:buNone/>
              <a:defRPr sz="5200"/>
            </a:lvl1pPr>
            <a:lvl2pPr marL="1472870" indent="0">
              <a:buNone/>
              <a:defRPr sz="3900"/>
            </a:lvl2pPr>
            <a:lvl3pPr marL="2945740" indent="0">
              <a:buNone/>
              <a:defRPr sz="3200"/>
            </a:lvl3pPr>
            <a:lvl4pPr marL="4418609" indent="0">
              <a:buNone/>
              <a:defRPr sz="2900"/>
            </a:lvl4pPr>
            <a:lvl5pPr marL="5891479" indent="0">
              <a:buNone/>
              <a:defRPr sz="2900"/>
            </a:lvl5pPr>
            <a:lvl6pPr marL="7364349" indent="0">
              <a:buNone/>
              <a:defRPr sz="2900"/>
            </a:lvl6pPr>
            <a:lvl7pPr marL="8837219" indent="0">
              <a:buNone/>
              <a:defRPr sz="2900"/>
            </a:lvl7pPr>
            <a:lvl8pPr marL="10310089" indent="0">
              <a:buNone/>
              <a:defRPr sz="2900"/>
            </a:lvl8pPr>
            <a:lvl9pPr marL="11782958" indent="0">
              <a:buNone/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0FEB-D001-47B2-8A45-8949BE34193A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3BE4-7B9B-487E-A81C-0D24A2CC3B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0"/>
            <a:ext cx="27247692" cy="4964324"/>
          </a:xfrm>
          <a:prstGeom prst="rect">
            <a:avLst/>
          </a:prstGeom>
        </p:spPr>
        <p:txBody>
          <a:bodyPr vert="horz" lIns="294574" tIns="147287" rIns="294574" bIns="147287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4964326"/>
            <a:ext cx="27247692" cy="14040962"/>
          </a:xfrm>
          <a:prstGeom prst="rect">
            <a:avLst/>
          </a:prstGeom>
        </p:spPr>
        <p:txBody>
          <a:bodyPr vert="horz" lIns="294574" tIns="147287" rIns="294574" bIns="14728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068646" y="19719400"/>
            <a:ext cx="6906533" cy="1132733"/>
          </a:xfrm>
          <a:prstGeom prst="rect">
            <a:avLst/>
          </a:prstGeom>
        </p:spPr>
        <p:txBody>
          <a:bodyPr vert="horz" lIns="294574" tIns="147287" rIns="147287" bIns="147287" rtlCol="0" anchor="ctr"/>
          <a:lstStyle>
            <a:lvl1pPr algn="r">
              <a:defRPr sz="39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BDB0FEB-D001-47B2-8A45-8949BE34193A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82456" y="19719400"/>
            <a:ext cx="9429467" cy="1132733"/>
          </a:xfrm>
          <a:prstGeom prst="rect">
            <a:avLst/>
          </a:prstGeom>
        </p:spPr>
        <p:txBody>
          <a:bodyPr vert="horz" lIns="147287" tIns="147287" rIns="294574" bIns="147287" rtlCol="0" anchor="ctr"/>
          <a:lstStyle>
            <a:lvl1pPr algn="l">
              <a:defRPr sz="39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286262" y="19719400"/>
            <a:ext cx="1860664" cy="1132733"/>
          </a:xfrm>
          <a:prstGeom prst="rect">
            <a:avLst/>
          </a:prstGeom>
        </p:spPr>
        <p:txBody>
          <a:bodyPr vert="horz" lIns="88372" tIns="147287" rIns="147287" bIns="147287" rtlCol="0" anchor="ctr"/>
          <a:lstStyle>
            <a:lvl1pPr algn="l">
              <a:defRPr sz="39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F403BE4-7B9B-487E-A81C-0D24A2CC3B2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28003115" y="20163135"/>
            <a:ext cx="280675" cy="26298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4574" tIns="147287" rIns="294574" bIns="147287" rtlCol="0" anchor="ctr"/>
          <a:lstStyle/>
          <a:p>
            <a:pPr marL="0" algn="ctr" defTabSz="2945740" rtl="0" eaLnBrk="1" latinLnBrk="0" hangingPunct="1"/>
            <a:endParaRPr lang="en-US" sz="5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1884317" y="20163135"/>
            <a:ext cx="280675" cy="26298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4574" tIns="147287" rIns="294574" bIns="147287"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2945740" rtl="0" eaLnBrk="1" latinLnBrk="0" hangingPunct="1">
        <a:lnSpc>
          <a:spcPts val="18685"/>
        </a:lnSpc>
        <a:spcBef>
          <a:spcPct val="0"/>
        </a:spcBef>
        <a:buNone/>
        <a:defRPr sz="17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1104652" indent="-1104652" algn="l" defTabSz="294574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2393413" indent="-920544" algn="l" defTabSz="2945740" rtl="0" eaLnBrk="1" latinLnBrk="0" hangingPunct="1">
        <a:spcBef>
          <a:spcPct val="20000"/>
        </a:spcBef>
        <a:buFont typeface="Courier New" pitchFamily="49" charset="0"/>
        <a:buChar char="o"/>
        <a:defRPr sz="52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3682175" indent="-736435" algn="l" defTabSz="2945740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5155044" indent="-736435" algn="l" defTabSz="2945740" rtl="0" eaLnBrk="1" latinLnBrk="0" hangingPunct="1">
        <a:spcBef>
          <a:spcPct val="20000"/>
        </a:spcBef>
        <a:buFont typeface="Courier New" pitchFamily="49" charset="0"/>
        <a:buChar char="o"/>
        <a:defRPr sz="52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6627914" indent="-736435" algn="l" defTabSz="2945740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8100784" indent="-736435" algn="l" defTabSz="2945740" rtl="0" eaLnBrk="1" latinLnBrk="0" hangingPunct="1">
        <a:spcBef>
          <a:spcPct val="20000"/>
        </a:spcBef>
        <a:buFont typeface="Courier New" pitchFamily="49" charset="0"/>
        <a:buChar char="o"/>
        <a:defRPr sz="52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9573654" indent="-736435" algn="l" defTabSz="2945740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11046524" indent="-736435" algn="l" defTabSz="2945740" rtl="0" eaLnBrk="1" latinLnBrk="0" hangingPunct="1">
        <a:spcBef>
          <a:spcPct val="20000"/>
        </a:spcBef>
        <a:buFont typeface="Courier New" pitchFamily="49" charset="0"/>
        <a:buChar char="o"/>
        <a:defRPr sz="52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12519393" indent="-736435" algn="l" defTabSz="2945740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29457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2870" algn="l" defTabSz="29457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45740" algn="l" defTabSz="29457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18609" algn="l" defTabSz="29457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891479" algn="l" defTabSz="29457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64349" algn="l" defTabSz="29457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37219" algn="l" defTabSz="29457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10089" algn="l" defTabSz="29457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782958" algn="l" defTabSz="29457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3.jp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1626708" y="3416725"/>
            <a:ext cx="7309092" cy="4521112"/>
          </a:xfrm>
          <a:prstGeom prst="roundRect">
            <a:avLst>
              <a:gd name="adj" fmla="val 12875"/>
            </a:avLst>
          </a:prstGeom>
          <a:effectLst>
            <a:glow rad="101600">
              <a:srgbClr val="00206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8" name="Скругленный прямоугольник 1027"/>
          <p:cNvSpPr/>
          <p:nvPr/>
        </p:nvSpPr>
        <p:spPr>
          <a:xfrm>
            <a:off x="5935406" y="307820"/>
            <a:ext cx="6684396" cy="1821855"/>
          </a:xfrm>
          <a:prstGeom prst="roundRect">
            <a:avLst/>
          </a:prstGeom>
          <a:ln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Цели </a:t>
            </a:r>
            <a:r>
              <a:rPr lang="ru-RU" sz="2000" b="1" dirty="0" smtClean="0"/>
              <a:t>работы:</a:t>
            </a:r>
          </a:p>
          <a:p>
            <a:r>
              <a:rPr lang="ru-RU" dirty="0" smtClean="0"/>
              <a:t>Расширить </a:t>
            </a:r>
            <a:r>
              <a:rPr lang="ru-RU" dirty="0"/>
              <a:t>знания о применении процентных вычислений в </a:t>
            </a:r>
            <a:r>
              <a:rPr lang="ru-RU" dirty="0" smtClean="0"/>
              <a:t>задачах. </a:t>
            </a:r>
          </a:p>
          <a:p>
            <a:r>
              <a:rPr lang="ru-RU" dirty="0" smtClean="0"/>
              <a:t>Повысить финансовую </a:t>
            </a:r>
            <a:r>
              <a:rPr lang="ru-RU" dirty="0" smtClean="0"/>
              <a:t>грамотность.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2760527" y="7680041"/>
            <a:ext cx="3462098" cy="3590925"/>
          </a:xfrm>
          <a:prstGeom prst="rect">
            <a:avLst/>
          </a:prstGeom>
        </p:spPr>
        <p:txBody>
          <a:bodyPr vert="horz" lIns="227064" tIns="113532" rIns="227064" bIns="11353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382328" y="316372"/>
            <a:ext cx="5133929" cy="1804749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Работу выполнил:</a:t>
            </a:r>
          </a:p>
          <a:p>
            <a:r>
              <a:rPr lang="ru-RU" sz="2000" dirty="0">
                <a:solidFill>
                  <a:schemeClr val="tx1"/>
                </a:solidFill>
              </a:rPr>
              <a:t>Ученик 8 «П» класса Гимназии №40 </a:t>
            </a:r>
          </a:p>
          <a:p>
            <a:r>
              <a:rPr lang="ru-RU" sz="2000" dirty="0" err="1" smtClean="0">
                <a:solidFill>
                  <a:schemeClr val="tx1"/>
                </a:solidFill>
              </a:rPr>
              <a:t>Блинджус</a:t>
            </a:r>
            <a:r>
              <a:rPr lang="ru-RU" sz="2000" dirty="0" smtClean="0">
                <a:solidFill>
                  <a:schemeClr val="tx1"/>
                </a:solidFill>
              </a:rPr>
              <a:t> Валерий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Руководитель работы:</a:t>
            </a:r>
          </a:p>
          <a:p>
            <a:r>
              <a:rPr lang="ru-RU" sz="2000" dirty="0" err="1">
                <a:solidFill>
                  <a:schemeClr val="tx1"/>
                </a:solidFill>
              </a:rPr>
              <a:t>Малинская</a:t>
            </a:r>
            <a:r>
              <a:rPr lang="ru-RU" sz="2000" dirty="0">
                <a:solidFill>
                  <a:schemeClr val="tx1"/>
                </a:solidFill>
              </a:rPr>
              <a:t> Елена Геннадьевна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619802" y="73139"/>
            <a:ext cx="5085365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Проект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Проценты в нашей жизни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029" name="Скругленный прямоугольник 1028"/>
          <p:cNvSpPr/>
          <p:nvPr/>
        </p:nvSpPr>
        <p:spPr>
          <a:xfrm>
            <a:off x="11626709" y="15887645"/>
            <a:ext cx="7309092" cy="4851877"/>
          </a:xfrm>
          <a:prstGeom prst="roundRect">
            <a:avLst>
              <a:gd name="adj" fmla="val 6286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24551876" y="307820"/>
            <a:ext cx="5431737" cy="1876261"/>
          </a:xfrm>
          <a:prstGeom prst="roundRect">
            <a:avLst/>
          </a:prstGeom>
          <a:gradFill>
            <a:gsLst>
              <a:gs pos="100000">
                <a:schemeClr val="bg1"/>
              </a:gs>
              <a:gs pos="10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chemeClr val="bg1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Задачи проекта: </a:t>
            </a:r>
          </a:p>
          <a:p>
            <a:r>
              <a:rPr lang="ru-RU" dirty="0" smtClean="0"/>
              <a:t>Узнать что такое банковский процент.</a:t>
            </a:r>
          </a:p>
          <a:p>
            <a:r>
              <a:rPr lang="ru-RU" dirty="0" smtClean="0"/>
              <a:t>Провести урок , показав задачи на проценты</a:t>
            </a:r>
            <a:r>
              <a:rPr lang="ru-RU" sz="2000" b="1" dirty="0" smtClean="0"/>
              <a:t>.</a:t>
            </a:r>
          </a:p>
          <a:p>
            <a:r>
              <a:rPr lang="ru-RU" sz="2000" dirty="0" smtClean="0"/>
              <a:t>Составить диаграмму финансовой грамотности учащихся класса</a:t>
            </a:r>
          </a:p>
          <a:p>
            <a:endParaRPr lang="ru-RU" sz="2000" dirty="0" smtClean="0"/>
          </a:p>
          <a:p>
            <a:endParaRPr lang="ru-RU" sz="2000" b="1" dirty="0" smtClean="0"/>
          </a:p>
          <a:p>
            <a:pPr algn="ctr"/>
            <a:endParaRPr lang="ru-RU" sz="2000" dirty="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17919616" y="324927"/>
            <a:ext cx="6217990" cy="1804748"/>
          </a:xfrm>
          <a:prstGeom prst="roundRect">
            <a:avLst/>
          </a:prstGeom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Актуальность работы: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Актуальность </a:t>
            </a:r>
            <a:r>
              <a:rPr lang="ru-RU" dirty="0">
                <a:solidFill>
                  <a:schemeClr val="tx1"/>
                </a:solidFill>
              </a:rPr>
              <a:t>данного проекта заключается в необходимости решения практических    задач на уроках математики, применении их в жизни, т.к. они имеют социальную значимость, помогают  разобраться в новых экономических веяниях жизни.</a:t>
            </a:r>
          </a:p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2328" y="3420575"/>
            <a:ext cx="10664686" cy="1525032"/>
          </a:xfrm>
          <a:prstGeom prst="roundRect">
            <a:avLst/>
          </a:prstGeom>
          <a:solidFill>
            <a:srgbClr val="FFCC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                   </a:t>
            </a:r>
            <a:r>
              <a:rPr lang="ru-RU" sz="2000" b="1" dirty="0" smtClean="0"/>
              <a:t>Определение</a:t>
            </a:r>
            <a:endParaRPr lang="ru-RU" sz="2000" dirty="0"/>
          </a:p>
          <a:p>
            <a:r>
              <a:rPr lang="ru-RU" dirty="0" err="1"/>
              <a:t>Проце́нт</a:t>
            </a:r>
            <a:r>
              <a:rPr lang="ru-RU" dirty="0"/>
              <a:t> (лат. </a:t>
            </a:r>
            <a:r>
              <a:rPr lang="ru-RU" dirty="0" err="1"/>
              <a:t>percent</a:t>
            </a:r>
            <a:r>
              <a:rPr lang="ru-RU" dirty="0"/>
              <a:t> «на сотню; сотая») — сотая часть; обозначается </a:t>
            </a:r>
            <a:endParaRPr lang="ru-RU" dirty="0" smtClean="0"/>
          </a:p>
          <a:p>
            <a:r>
              <a:rPr lang="ru-RU" dirty="0" smtClean="0"/>
              <a:t>знаком </a:t>
            </a:r>
            <a:r>
              <a:rPr lang="ru-RU" dirty="0"/>
              <a:t>«%»; </a:t>
            </a:r>
            <a:r>
              <a:rPr lang="ru-RU" dirty="0" smtClean="0"/>
              <a:t>используется </a:t>
            </a:r>
            <a:r>
              <a:rPr lang="ru-RU" dirty="0"/>
              <a:t>для обозначения доли чего-либо </a:t>
            </a:r>
            <a:r>
              <a:rPr lang="ru-RU" dirty="0" smtClean="0"/>
              <a:t>по</a:t>
            </a:r>
          </a:p>
          <a:p>
            <a:r>
              <a:rPr lang="ru-RU" dirty="0" smtClean="0"/>
              <a:t> </a:t>
            </a:r>
            <a:r>
              <a:rPr lang="ru-RU" dirty="0"/>
              <a:t>отношению к целому.</a:t>
            </a:r>
          </a:p>
          <a:p>
            <a:pPr algn="ctr"/>
            <a:endParaRPr lang="ru-RU" dirty="0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405" y="3570316"/>
            <a:ext cx="190022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11626708" y="8241473"/>
            <a:ext cx="7309092" cy="7076363"/>
          </a:xfrm>
          <a:prstGeom prst="roundRect">
            <a:avLst>
              <a:gd name="adj" fmla="val 7567"/>
            </a:avLst>
          </a:prstGeom>
          <a:ln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77606" y="5194468"/>
            <a:ext cx="10669408" cy="1600357"/>
          </a:xfrm>
          <a:prstGeom prst="roundRect">
            <a:avLst/>
          </a:prstGeom>
          <a:solidFill>
            <a:srgbClr val="FFCC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Банковский</a:t>
            </a:r>
            <a:r>
              <a:rPr lang="en-US" sz="2000" dirty="0">
                <a:solidFill>
                  <a:schemeClr val="tx1"/>
                </a:solidFill>
              </a:rPr>
              <a:t> </a:t>
            </a:r>
            <a:r>
              <a:rPr lang="ru-RU" sz="2000" b="1" dirty="0">
                <a:solidFill>
                  <a:schemeClr val="tx1"/>
                </a:solidFill>
              </a:rPr>
              <a:t>процент</a:t>
            </a:r>
            <a:r>
              <a:rPr lang="en-US" dirty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Банковский </a:t>
            </a:r>
            <a:r>
              <a:rPr lang="ru-RU" dirty="0">
                <a:solidFill>
                  <a:schemeClr val="tx1"/>
                </a:solidFill>
              </a:rPr>
              <a:t>процент – это плата за пользование заемными средствами, </a:t>
            </a:r>
            <a:r>
              <a:rPr lang="ru-RU" dirty="0" smtClean="0">
                <a:solidFill>
                  <a:schemeClr val="tx1"/>
                </a:solidFill>
              </a:rPr>
              <a:t>это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плата </a:t>
            </a:r>
            <a:r>
              <a:rPr lang="ru-RU" dirty="0">
                <a:solidFill>
                  <a:schemeClr val="tx1"/>
                </a:solidFill>
              </a:rPr>
              <a:t>за кредит. Он уплачивается за пользование кредитом коммерческим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банкам </a:t>
            </a:r>
            <a:r>
              <a:rPr lang="ru-RU" dirty="0">
                <a:solidFill>
                  <a:schemeClr val="tx1"/>
                </a:solidFill>
              </a:rPr>
              <a:t>или уплачивается банками своим клиентам за хранение денег. </a:t>
            </a:r>
            <a:endParaRPr lang="ru-RU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4022" y="3748131"/>
            <a:ext cx="5362892" cy="405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2129461" y="3420575"/>
            <a:ext cx="613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Применение процентов в жизни</a:t>
            </a:r>
            <a:endParaRPr lang="ru-RU" sz="2000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82328" y="9017835"/>
            <a:ext cx="10664686" cy="4987283"/>
          </a:xfrm>
          <a:prstGeom prst="roundRect">
            <a:avLst>
              <a:gd name="adj" fmla="val 9418"/>
            </a:avLst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23" y="9837750"/>
            <a:ext cx="2977494" cy="1829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2882212" y="9328441"/>
            <a:ext cx="594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Простой и сложный банковские проценты</a:t>
            </a:r>
            <a:endParaRPr lang="ru-RU" sz="2000" dirty="0"/>
          </a:p>
          <a:p>
            <a:endParaRPr lang="ru-RU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4517605" y="9837750"/>
            <a:ext cx="594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Начисление банковских процентов может выполняться двумя способами, получившими название простой и сложный процент. В первом случае понимается, что за основу расчетов всегда в течении срока договора принимается сумма кредита (депозита).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57411" y="11720748"/>
            <a:ext cx="103896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Сложный процент учитывает, что в каждом последующем периоде сумма, на которую насчитывается процент, увеличивается на размер процентов, полученных в предыдущем период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Традиционно более выгодными принято считать депозиты по которым банк начисляет сложные проценты. По кредитам ситуация обратная. Выгодным считается процент, рассчитываемый не на всю сумму кредита, а на остаток невозвращенных банку денежных средств.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57411" y="14417836"/>
            <a:ext cx="4858845" cy="632168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b="1" dirty="0" smtClean="0"/>
              <a:t>Формула </a:t>
            </a:r>
            <a:r>
              <a:rPr lang="ru-RU" b="1" dirty="0"/>
              <a:t>простого процентного роста </a:t>
            </a:r>
            <a:endParaRPr lang="ru-RU" dirty="0"/>
          </a:p>
          <a:p>
            <a:r>
              <a:rPr lang="en-US" dirty="0" err="1" smtClean="0"/>
              <a:t>Sn</a:t>
            </a:r>
            <a:r>
              <a:rPr lang="ru-RU" dirty="0" smtClean="0"/>
              <a:t> </a:t>
            </a:r>
            <a:r>
              <a:rPr lang="ru-RU" dirty="0"/>
              <a:t>= </a:t>
            </a:r>
            <a:r>
              <a:rPr lang="en-US" dirty="0"/>
              <a:t>S</a:t>
            </a:r>
            <a:r>
              <a:rPr lang="ru-RU" dirty="0"/>
              <a:t>(1+(</a:t>
            </a:r>
            <a:r>
              <a:rPr lang="en-US" dirty="0" err="1"/>
              <a:t>pn</a:t>
            </a:r>
            <a:r>
              <a:rPr lang="ru-RU" dirty="0"/>
              <a:t>/100)),</a:t>
            </a:r>
          </a:p>
          <a:p>
            <a:r>
              <a:rPr lang="ru-RU" dirty="0"/>
              <a:t>Где </a:t>
            </a:r>
            <a:r>
              <a:rPr lang="en-US" i="1" dirty="0" err="1"/>
              <a:t>Sn</a:t>
            </a:r>
            <a:r>
              <a:rPr lang="ru-RU" dirty="0"/>
              <a:t> – сумма, которую вы снимете в конце;</a:t>
            </a:r>
          </a:p>
          <a:p>
            <a:r>
              <a:rPr lang="en-US" dirty="0"/>
              <a:t>S</a:t>
            </a:r>
            <a:r>
              <a:rPr lang="ru-RU" dirty="0"/>
              <a:t> – исходная сумма;</a:t>
            </a:r>
          </a:p>
          <a:p>
            <a:r>
              <a:rPr lang="en-US" dirty="0"/>
              <a:t>p</a:t>
            </a:r>
            <a:r>
              <a:rPr lang="ru-RU" dirty="0"/>
              <a:t>%(</a:t>
            </a:r>
            <a:r>
              <a:rPr lang="en-US" dirty="0"/>
              <a:t>p</a:t>
            </a:r>
            <a:r>
              <a:rPr lang="ru-RU" dirty="0"/>
              <a:t>/100) – процентная ставка от суммы, выраженная в долях за период;</a:t>
            </a:r>
          </a:p>
          <a:p>
            <a:r>
              <a:rPr lang="en-US" dirty="0"/>
              <a:t>n</a:t>
            </a:r>
            <a:r>
              <a:rPr lang="ru-RU" dirty="0"/>
              <a:t> – число периодов начисления.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37606" y="14417836"/>
            <a:ext cx="4909408" cy="6321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Формула </a:t>
            </a:r>
            <a:r>
              <a:rPr lang="ru-RU" b="1" dirty="0"/>
              <a:t>сложного процентного роста</a:t>
            </a:r>
            <a:endParaRPr lang="ru-RU" dirty="0"/>
          </a:p>
          <a:p>
            <a:r>
              <a:rPr lang="en-US" dirty="0" err="1"/>
              <a:t>Sn</a:t>
            </a:r>
            <a:r>
              <a:rPr lang="ru-RU" dirty="0"/>
              <a:t> = </a:t>
            </a:r>
            <a:r>
              <a:rPr lang="en-US" dirty="0"/>
              <a:t>S</a:t>
            </a:r>
            <a:r>
              <a:rPr lang="ru-RU" dirty="0"/>
              <a:t>(1+(</a:t>
            </a:r>
            <a:r>
              <a:rPr lang="en-US" dirty="0"/>
              <a:t>p</a:t>
            </a:r>
            <a:r>
              <a:rPr lang="ru-RU" dirty="0"/>
              <a:t>/100))</a:t>
            </a:r>
            <a:r>
              <a:rPr lang="en-US" baseline="30000" dirty="0"/>
              <a:t>n</a:t>
            </a:r>
            <a:r>
              <a:rPr lang="ru-RU" dirty="0"/>
              <a:t>,</a:t>
            </a:r>
          </a:p>
          <a:p>
            <a:r>
              <a:rPr lang="ru-RU" dirty="0"/>
              <a:t>Где </a:t>
            </a:r>
            <a:r>
              <a:rPr lang="en-US" i="1" dirty="0" err="1"/>
              <a:t>Sn</a:t>
            </a:r>
            <a:r>
              <a:rPr lang="ru-RU" dirty="0"/>
              <a:t> – сумма, которую вы снимете в конце;</a:t>
            </a:r>
          </a:p>
          <a:p>
            <a:r>
              <a:rPr lang="en-US" dirty="0"/>
              <a:t>S</a:t>
            </a:r>
            <a:r>
              <a:rPr lang="ru-RU" dirty="0"/>
              <a:t> – исходная сумма;</a:t>
            </a:r>
          </a:p>
          <a:p>
            <a:r>
              <a:rPr lang="en-US" dirty="0"/>
              <a:t>p</a:t>
            </a:r>
            <a:r>
              <a:rPr lang="ru-RU" dirty="0"/>
              <a:t>%(</a:t>
            </a:r>
            <a:r>
              <a:rPr lang="en-US" dirty="0"/>
              <a:t>p</a:t>
            </a:r>
            <a:r>
              <a:rPr lang="ru-RU" dirty="0"/>
              <a:t>/100) – процентная ставка от суммы, выраженная в долях за период;</a:t>
            </a:r>
          </a:p>
          <a:p>
            <a:r>
              <a:rPr lang="en-US" dirty="0"/>
              <a:t>n</a:t>
            </a:r>
            <a:r>
              <a:rPr lang="ru-RU" dirty="0"/>
              <a:t> – число периодов начисления.</a:t>
            </a: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10423" y="2554988"/>
            <a:ext cx="17257198" cy="5847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Теоретическая часть</a:t>
            </a:r>
            <a:endParaRPr lang="ru-RU" sz="3200" b="1" dirty="0"/>
          </a:p>
        </p:txBody>
      </p:sp>
      <p:pic>
        <p:nvPicPr>
          <p:cNvPr id="36" name="Рисунок 3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38" y="14783479"/>
            <a:ext cx="4115668" cy="359435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9468000" y="3442247"/>
            <a:ext cx="10342013" cy="12645454"/>
          </a:xfrm>
          <a:prstGeom prst="roundRect">
            <a:avLst>
              <a:gd name="adj" fmla="val 6053"/>
            </a:avLst>
          </a:prstGeom>
          <a:ln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606" y="14783479"/>
            <a:ext cx="4082026" cy="3594358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0672494" y="2554988"/>
            <a:ext cx="8485995" cy="5847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Практическая часть 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872859" y="3487605"/>
            <a:ext cx="10085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</a:t>
            </a:r>
            <a:r>
              <a:rPr lang="ru-RU" dirty="0" smtClean="0"/>
              <a:t>мою практическою часть входит: решение </a:t>
            </a:r>
            <a:r>
              <a:rPr lang="ru-RU" dirty="0" smtClean="0"/>
              <a:t>задач на проценты, рассмотреть их типы, и провести урок, где я рассказал о его нынешнем применении. А также </a:t>
            </a:r>
            <a:r>
              <a:rPr lang="ru-RU" dirty="0" smtClean="0"/>
              <a:t>провести </a:t>
            </a:r>
            <a:r>
              <a:rPr lang="ru-RU" dirty="0" smtClean="0"/>
              <a:t>тест на финансовую грамотность учащихся класса  и </a:t>
            </a:r>
            <a:r>
              <a:rPr lang="ru-RU" dirty="0" smtClean="0"/>
              <a:t>сделать </a:t>
            </a:r>
            <a:r>
              <a:rPr lang="ru-RU" dirty="0" smtClean="0"/>
              <a:t>диаграмму по их ответам и сделать выводы.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579840" y="4523119"/>
            <a:ext cx="63613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1)</a:t>
            </a:r>
          </a:p>
          <a:p>
            <a:r>
              <a:rPr lang="ru-RU" b="1" dirty="0" smtClean="0"/>
              <a:t>Дано</a:t>
            </a:r>
            <a:r>
              <a:rPr lang="ru-RU" b="1" dirty="0"/>
              <a:t>:</a:t>
            </a:r>
          </a:p>
          <a:p>
            <a:r>
              <a:rPr lang="ru-RU" dirty="0"/>
              <a:t>В банк положили 50000 рублей под 30% (при сложных процентах). Какова величина вклада через 4 года?</a:t>
            </a:r>
          </a:p>
          <a:p>
            <a:r>
              <a:rPr lang="ru-RU" b="1" dirty="0" smtClean="0"/>
              <a:t>Решение</a:t>
            </a:r>
            <a:r>
              <a:rPr lang="ru-RU" b="1" dirty="0"/>
              <a:t>: </a:t>
            </a:r>
          </a:p>
          <a:p>
            <a:r>
              <a:rPr lang="ru-RU" dirty="0" smtClean="0"/>
              <a:t>(</a:t>
            </a:r>
            <a:r>
              <a:rPr lang="ru-RU" dirty="0"/>
              <a:t>1+0.3)</a:t>
            </a:r>
            <a:r>
              <a:rPr lang="ru-RU" baseline="30000" dirty="0"/>
              <a:t>4</a:t>
            </a:r>
            <a:r>
              <a:rPr lang="ru-RU" dirty="0"/>
              <a:t>*50000=142805(руб</a:t>
            </a:r>
            <a:r>
              <a:rPr lang="ru-RU" dirty="0" smtClean="0"/>
              <a:t>.)</a:t>
            </a:r>
          </a:p>
          <a:p>
            <a:r>
              <a:rPr lang="ru-RU" b="1" dirty="0" smtClean="0"/>
              <a:t>Ответ: </a:t>
            </a:r>
            <a:r>
              <a:rPr lang="ru-RU" dirty="0" smtClean="0"/>
              <a:t>142805 рублей</a:t>
            </a:r>
            <a:endParaRPr lang="ru-RU" dirty="0"/>
          </a:p>
          <a:p>
            <a:endParaRPr lang="ru-RU" dirty="0"/>
          </a:p>
        </p:txBody>
      </p:sp>
      <p:pic>
        <p:nvPicPr>
          <p:cNvPr id="37" name="Рисунок 3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2626" y="4569870"/>
            <a:ext cx="3276776" cy="22249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5390" y="7133459"/>
            <a:ext cx="4524011" cy="38643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5390" y="11568987"/>
            <a:ext cx="4584707" cy="4140000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19468000" y="16580659"/>
            <a:ext cx="10474751" cy="4158866"/>
          </a:xfrm>
          <a:prstGeom prst="roundRect">
            <a:avLst>
              <a:gd name="adj" fmla="val 8373"/>
            </a:avLst>
          </a:prstGeom>
          <a:ln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3199006" y="16683387"/>
            <a:ext cx="288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Вывод</a:t>
            </a:r>
            <a:endParaRPr lang="ru-RU" sz="3200" b="1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405" y="5354749"/>
            <a:ext cx="1900227" cy="124909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9794510" y="17268162"/>
            <a:ext cx="58375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Я в ходе работы ближе познакомился с процентами </a:t>
            </a:r>
            <a:r>
              <a:rPr lang="ru-RU" b="1" dirty="0" smtClean="0"/>
              <a:t>, научился </a:t>
            </a:r>
            <a:r>
              <a:rPr lang="ru-RU" b="1" dirty="0" smtClean="0"/>
              <a:t>работать с задачами на проценты и провёл урок на эту тему, где показал решение задач и провёл тест на финансовую грамотность, сделав  диаграмму. Я </a:t>
            </a:r>
            <a:r>
              <a:rPr lang="ru-RU" b="1" dirty="0"/>
              <a:t>планирую дальше развивать начатую </a:t>
            </a:r>
            <a:r>
              <a:rPr lang="ru-RU" b="1" dirty="0" smtClean="0"/>
              <a:t>тему, повысить </a:t>
            </a:r>
            <a:r>
              <a:rPr lang="ru-RU" b="1" dirty="0" smtClean="0"/>
              <a:t>ф</a:t>
            </a:r>
            <a:r>
              <a:rPr lang="ru-RU" b="1" dirty="0" smtClean="0"/>
              <a:t>инансовую грамотность различные </a:t>
            </a:r>
            <a:r>
              <a:rPr lang="ru-RU" b="1" dirty="0"/>
              <a:t>виды задач на проценты, а именно сложные </a:t>
            </a:r>
            <a:r>
              <a:rPr lang="ru-RU" b="1" dirty="0" smtClean="0"/>
              <a:t>проценты, которые в дальнейшем пригодятся мне в жизни. </a:t>
            </a:r>
            <a:endParaRPr lang="ru-RU" dirty="0"/>
          </a:p>
          <a:p>
            <a:r>
              <a:rPr lang="ru-RU" dirty="0"/>
              <a:t> 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5675" y="17268162"/>
            <a:ext cx="3975881" cy="30896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2298" y="11897837"/>
            <a:ext cx="6626340" cy="3144745"/>
          </a:xfrm>
          <a:prstGeom prst="rect">
            <a:avLst/>
          </a:prstGeom>
        </p:spPr>
      </p:pic>
      <p:sp>
        <p:nvSpPr>
          <p:cNvPr id="46" name="Скругленный прямоугольник 45"/>
          <p:cNvSpPr/>
          <p:nvPr/>
        </p:nvSpPr>
        <p:spPr>
          <a:xfrm>
            <a:off x="377606" y="7133460"/>
            <a:ext cx="10669408" cy="1550567"/>
          </a:xfrm>
          <a:prstGeom prst="roundRect">
            <a:avLst/>
          </a:prstGeom>
          <a:solidFill>
            <a:srgbClr val="FFCC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Финансовая  грамотность</a:t>
            </a:r>
          </a:p>
          <a:p>
            <a:r>
              <a:rPr lang="ru-RU" dirty="0">
                <a:solidFill>
                  <a:schemeClr val="tx1"/>
                </a:solidFill>
              </a:rPr>
              <a:t>Финансовая грамотность – это необходимые знания, которые </a:t>
            </a:r>
            <a:r>
              <a:rPr lang="ru-RU" dirty="0">
                <a:solidFill>
                  <a:schemeClr val="tx1"/>
                </a:solidFill>
              </a:rPr>
              <a:t>п</a:t>
            </a:r>
            <a:r>
              <a:rPr lang="ru-RU" dirty="0" smtClean="0">
                <a:solidFill>
                  <a:schemeClr val="tx1"/>
                </a:solidFill>
              </a:rPr>
              <a:t>омогают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планировать </a:t>
            </a:r>
            <a:r>
              <a:rPr lang="ru-RU" dirty="0" smtClean="0">
                <a:solidFill>
                  <a:schemeClr val="tx1"/>
                </a:solidFill>
              </a:rPr>
              <a:t>семейный </a:t>
            </a:r>
            <a:r>
              <a:rPr lang="ru-RU" dirty="0">
                <a:solidFill>
                  <a:schemeClr val="tx1"/>
                </a:solidFill>
              </a:rPr>
              <a:t>бюджет, </a:t>
            </a:r>
            <a:r>
              <a:rPr lang="ru-RU" dirty="0" smtClean="0">
                <a:solidFill>
                  <a:schemeClr val="tx1"/>
                </a:solidFill>
              </a:rPr>
              <a:t>сохранять  </a:t>
            </a:r>
            <a:r>
              <a:rPr lang="ru-RU" dirty="0" smtClean="0">
                <a:solidFill>
                  <a:schemeClr val="tx1"/>
                </a:solidFill>
              </a:rPr>
              <a:t>денежные                                                       средства в условиях </a:t>
            </a:r>
            <a:r>
              <a:rPr lang="ru-RU" dirty="0">
                <a:solidFill>
                  <a:schemeClr val="tx1"/>
                </a:solidFill>
              </a:rPr>
              <a:t>нестабильности в </a:t>
            </a:r>
            <a:r>
              <a:rPr lang="ru-RU" dirty="0" smtClean="0">
                <a:solidFill>
                  <a:schemeClr val="tx1"/>
                </a:solidFill>
              </a:rPr>
              <a:t>экономике и приумножать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их </a:t>
            </a:r>
            <a:r>
              <a:rPr lang="ru-RU" dirty="0">
                <a:solidFill>
                  <a:schemeClr val="tx1"/>
                </a:solidFill>
              </a:rPr>
              <a:t>с целью обеспечения достойного уровня жизни </a:t>
            </a:r>
            <a:r>
              <a:rPr lang="ru-RU" dirty="0" smtClean="0">
                <a:solidFill>
                  <a:schemeClr val="tx1"/>
                </a:solidFill>
              </a:rPr>
              <a:t>для </a:t>
            </a:r>
            <a:r>
              <a:rPr lang="ru-RU" dirty="0">
                <a:solidFill>
                  <a:schemeClr val="tx1"/>
                </a:solidFill>
              </a:rPr>
              <a:t>себя и своих </a:t>
            </a:r>
            <a:r>
              <a:rPr lang="ru-RU" dirty="0" smtClean="0">
                <a:solidFill>
                  <a:schemeClr val="tx1"/>
                </a:solidFill>
              </a:rPr>
              <a:t>близких.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4083690700"/>
              </p:ext>
            </p:extLst>
          </p:nvPr>
        </p:nvGraphicFramePr>
        <p:xfrm>
          <a:off x="19246280" y="8502093"/>
          <a:ext cx="5979692" cy="6307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2298" y="8426140"/>
            <a:ext cx="6626340" cy="3294608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405" y="7315393"/>
            <a:ext cx="1900227" cy="118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551466" y="7133460"/>
            <a:ext cx="4679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3)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4406496" y="7089999"/>
            <a:ext cx="46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</a:t>
            </a:r>
            <a:r>
              <a:rPr lang="ru-RU" b="1" dirty="0" smtClean="0"/>
              <a:t>)</a:t>
            </a:r>
            <a:endParaRPr lang="ru-RU" b="1" dirty="0"/>
          </a:p>
        </p:txBody>
      </p:sp>
      <p:pic>
        <p:nvPicPr>
          <p:cNvPr id="47" name="Рисунок 46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2298" y="16429153"/>
            <a:ext cx="3124693" cy="215723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1972298" y="18586386"/>
            <a:ext cx="69635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Версия появления знака %.  Предполагается, что знак произошёл в результате опечатки, совершенной наборщиком. В 1685 году в Париже была </a:t>
            </a:r>
            <a:r>
              <a:rPr lang="ru-RU" dirty="0" smtClean="0"/>
              <a:t>опубликована книг- </a:t>
            </a:r>
            <a:r>
              <a:rPr lang="ru-RU" dirty="0"/>
              <a:t>руководство по коммерческой арифметике, где по ошибке наборщик вместо </a:t>
            </a:r>
            <a:r>
              <a:rPr lang="ru-RU" dirty="0" err="1"/>
              <a:t>cto</a:t>
            </a:r>
            <a:r>
              <a:rPr lang="ru-RU" dirty="0"/>
              <a:t>, принятого в то время сокращения, напечатал что-то вроде современного </a:t>
            </a:r>
            <a:r>
              <a:rPr lang="ru-RU" dirty="0" smtClean="0"/>
              <a:t>знака </a:t>
            </a:r>
            <a:r>
              <a:rPr lang="ru-RU" dirty="0"/>
              <a:t>%. Так, благодаря одной ошибке, возможно, знак % и вошёл в обиход</a:t>
            </a:r>
          </a:p>
          <a:p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15096991" y="16731352"/>
            <a:ext cx="38896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Идея выражения частей целого постоянно в одних и тех же долях, </a:t>
            </a:r>
            <a:r>
              <a:rPr lang="ru-RU" dirty="0" smtClean="0"/>
              <a:t>вызванная практическими </a:t>
            </a:r>
            <a:r>
              <a:rPr lang="ru-RU" dirty="0"/>
              <a:t>соображениями, родилась еще в древности у </a:t>
            </a:r>
            <a:r>
              <a:rPr lang="ru-RU" dirty="0" smtClean="0"/>
              <a:t>вавилонян.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13845466" y="15887646"/>
            <a:ext cx="3060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Истрия процента</a:t>
            </a:r>
            <a:endParaRPr lang="ru-RU" sz="2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19947733" y="7133460"/>
            <a:ext cx="45438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Проведя тест на финансовую грамотность в 8 классе, связанный с процентами, я подсчитал количество учащихся класса записал количество набранных балов учеников и представил в процентах в виде диаграммы. 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19947732" y="14303918"/>
            <a:ext cx="48817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 сделал  вывод, что большая часть класса решила хорошо, но есть дети, у которых финансовая грамотность не очень, поэтому им стоит больше решать задачи на проценты и работать с этой темой лучше.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275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1221</TotalTime>
  <Words>582</Words>
  <Application>Microsoft Office PowerPoint</Application>
  <PresentationFormat>Произвольный</PresentationFormat>
  <Paragraphs>108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Исполнительная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</dc:title>
  <dc:creator>Николай Середа</dc:creator>
  <cp:lastModifiedBy>home</cp:lastModifiedBy>
  <cp:revision>121</cp:revision>
  <dcterms:created xsi:type="dcterms:W3CDTF">2019-04-10T15:01:34Z</dcterms:created>
  <dcterms:modified xsi:type="dcterms:W3CDTF">2019-05-08T15:19:10Z</dcterms:modified>
</cp:coreProperties>
</file>