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56" r:id="rId6"/>
    <p:sldId id="262" r:id="rId7"/>
    <p:sldId id="263" r:id="rId8"/>
    <p:sldId id="265" r:id="rId9"/>
    <p:sldId id="284" r:id="rId10"/>
    <p:sldId id="286" r:id="rId11"/>
    <p:sldId id="289" r:id="rId12"/>
    <p:sldId id="290" r:id="rId13"/>
    <p:sldId id="291" r:id="rId14"/>
    <p:sldId id="292" r:id="rId15"/>
    <p:sldId id="293" r:id="rId16"/>
    <p:sldId id="266" r:id="rId17"/>
    <p:sldId id="267" r:id="rId18"/>
    <p:sldId id="272" r:id="rId19"/>
    <p:sldId id="295" r:id="rId20"/>
    <p:sldId id="274" r:id="rId21"/>
    <p:sldId id="280" r:id="rId22"/>
    <p:sldId id="278" r:id="rId23"/>
    <p:sldId id="282" r:id="rId24"/>
    <p:sldId id="296" r:id="rId25"/>
    <p:sldId id="298" r:id="rId26"/>
    <p:sldId id="301" r:id="rId27"/>
    <p:sldId id="314" r:id="rId28"/>
    <p:sldId id="299" r:id="rId29"/>
    <p:sldId id="302" r:id="rId30"/>
    <p:sldId id="303" r:id="rId31"/>
    <p:sldId id="308" r:id="rId32"/>
    <p:sldId id="312" r:id="rId33"/>
    <p:sldId id="31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00CC"/>
    <a:srgbClr val="000099"/>
    <a:srgbClr val="FF0000"/>
    <a:srgbClr val="3333FF"/>
    <a:srgbClr val="0000FF"/>
    <a:srgbClr val="64B8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1" autoAdjust="0"/>
    <p:restoredTop sz="86406" autoAdjust="0"/>
  </p:normalViewPr>
  <p:slideViewPr>
    <p:cSldViewPr>
      <p:cViewPr varScale="1">
        <p:scale>
          <a:sx n="63" d="100"/>
          <a:sy n="63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D2A68D-3029-4DA5-9DD1-86DFA29B20FE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D535DC-1443-4573-8E49-036BB9185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1E45A-6E39-4386-8C63-43190BA7DC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53794-2CDC-4FB3-AA3B-61B45114B2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6020-ADB4-436A-B8B1-4E4A81B97ED2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11EB-2A95-497D-A91E-B6CB82FEF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9715-F49A-4A4A-9624-ED5BE358661E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D1AE-09BD-43BB-9D40-8F37EE2DE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1BEA-6629-40C4-BDC4-B4B79ACD01C7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634A-BA6F-4D3A-9FCA-75B5E73F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1790700"/>
            <a:ext cx="7772400" cy="43815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0E8C-A922-46F0-8E4E-0BB6A6CEB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7870-20D3-4511-8FC9-86FDABB6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43000" y="1790700"/>
            <a:ext cx="7772400" cy="43815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26C7-1FE6-45A0-A0F1-D4F1CEB90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F7F1-0B70-4AA7-A83E-01689DA79F03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70BA-0BAB-4184-A804-80390A029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6A25-D96B-4CFF-8A9A-98F5FF82EAB2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DCD4-BFFE-4F5E-A335-4450FE5EB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8206-0A94-4C51-A9FD-D1ECA214CFF5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2A7E-BAAB-4548-ACAF-5265F1450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B79E-F0F8-4C02-890C-9E8CAA61B639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A4C7-6B12-4843-9691-A8C209B9B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C243-318F-4674-94D3-77FBF0109EC2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9CBD-0F84-445A-980B-9CA65549E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F776-CB9D-4858-A4E4-B86EBD0F7B89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1FAB-86A9-41CD-B634-50293F9B0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3B9B-9C05-4426-9B1D-C6BA48B6AC3A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98F5-F0F4-463E-BB24-15A437B9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9C39-4D3E-43C8-AE50-5FF90E135C46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68FD-1A3D-4D41-88DE-228986C57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DAB3F8D-BDB0-4A0D-AE26-E27B20DF6699}" type="datetimeFigureOut">
              <a:rPr lang="ru-RU"/>
              <a:pPr>
                <a:defRPr/>
              </a:pPr>
              <a:t>13.08.2022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ECB4020-5DC5-48CF-B479-93F4314EA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2;&#1084;&#1103;&#1090;&#1082;&#1072;%20%20&#1089;%20&#1082;&#1086;&#1084;&#1087;&#1083;&#1077;&#1082;&#1089;&#1086;&#1084;%20&#1091;&#1087;&#1088;&#1072;&#1078;&#1085;&#1077;&#1085;&#1080;&#1081;%20&#1076;&#1083;&#1103;%20&#1084;&#1099;&#1096;&#1094;%20&#1096;&#1077;&#1080;%20&#1080;%20&#1075;&#1083;&#1072;&#1079;.doc" TargetMode="External"/><Relationship Id="rId7" Type="http://schemas.openxmlformats.org/officeDocument/2006/relationships/image" Target="../media/image15.jpeg"/><Relationship Id="rId2" Type="http://schemas.openxmlformats.org/officeDocument/2006/relationships/hyperlink" Target="&#1050;&#1086;&#1084;&#1087;&#1083;&#1077;&#1082;&#1089;&#1099;%20&#1092;&#1080;&#1079;&#1082;&#1091;&#1083;&#1100;&#1090;&#1091;&#1088;&#1085;&#1099;&#1093;%20&#1087;&#1072;&#1091;&#1079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&#1056;&#1077;&#1082;&#1086;&#1084;&#1077;&#1085;&#1076;&#1072;&#1094;&#1080;&#1080;%20&#1087;&#1088;&#1080;%20&#1088;&#1072;&#1073;&#1086;&#1090;&#1077;%20&#1079;&#1072;%20&#1082;&#1086;&#1084;&#1087;&#1100;&#1102;&#1090;&#1077;&#1088;&#1086;&#1084;.do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915816" y="2997200"/>
            <a:ext cx="5832648" cy="1584325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7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Влияние компьютера </a:t>
            </a:r>
            <a:br>
              <a:rPr lang="ru-RU" sz="7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на здоровье человека.</a:t>
            </a:r>
            <a:br>
              <a:rPr lang="ru-RU" sz="7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Рук. Учитель биологии: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Караваева М.Н.</a:t>
            </a: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7410" name="Рисунок 3" descr="0511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"/>
            <a:ext cx="2339975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23850" y="188641"/>
            <a:ext cx="65532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Constantia" pitchFamily="18" charset="0"/>
              </a:rPr>
              <a:t>Исследовательская работа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у</a:t>
            </a:r>
            <a:r>
              <a:rPr lang="ru-RU" sz="2800" b="1" dirty="0">
                <a:latin typeface="Constantia" pitchFamily="18" charset="0"/>
              </a:rPr>
              <a:t>чащихся </a:t>
            </a:r>
            <a:r>
              <a:rPr lang="ru-RU" sz="2800" b="1" dirty="0" smtClean="0">
                <a:latin typeface="Constantia" pitchFamily="18" charset="0"/>
              </a:rPr>
              <a:t>КГА ПОУ «Энергетический колледж» 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724525" y="6093296"/>
            <a:ext cx="3143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tantia" pitchFamily="18" charset="0"/>
              </a:rPr>
              <a:t>  </a:t>
            </a:r>
          </a:p>
          <a:p>
            <a:r>
              <a:rPr lang="en-US" sz="2400" b="1" dirty="0">
                <a:latin typeface="Constantia" pitchFamily="18" charset="0"/>
              </a:rPr>
              <a:t>   </a:t>
            </a:r>
            <a:r>
              <a:rPr lang="ru-RU" sz="2400" b="1" dirty="0" smtClean="0">
                <a:latin typeface="Constantia" pitchFamily="18" charset="0"/>
              </a:rPr>
              <a:t>2019 </a:t>
            </a:r>
            <a:r>
              <a:rPr lang="ru-RU" sz="2400" b="1" dirty="0">
                <a:latin typeface="Constantia" pitchFamily="18" charset="0"/>
              </a:rPr>
              <a:t>год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4707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Электромагнитное излучение</a:t>
            </a:r>
          </a:p>
        </p:txBody>
      </p:sp>
      <p:pic>
        <p:nvPicPr>
          <p:cNvPr id="26626" name="Picture 2" descr="http://kfsusa.files.wordpress.com/2009/07/d0bad0bed0bcd0bfd18cd18ed182d0b5d1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611188" y="1412875"/>
            <a:ext cx="7416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ru-RU" sz="6000" b="1">
                <a:solidFill>
                  <a:srgbClr val="FF0000"/>
                </a:solidFill>
                <a:latin typeface="Constantia" pitchFamily="18" charset="0"/>
              </a:rPr>
              <a:t>Компьютерный зрительный синдром</a:t>
            </a:r>
          </a:p>
        </p:txBody>
      </p:sp>
      <p:pic>
        <p:nvPicPr>
          <p:cNvPr id="10243" name="Рисунок 2" descr="IMG_3976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3438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2060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7652" name="Рисунок 4" descr="http://vybor.ladybye.ru/wp-content/uploads/2011/11/%D0%B4%D0%B5%D0%B2%D0%BE%D1%87%D0%BA%D0%B0-%D0%B2-%D0%BE%D1%87%D0%BA%D0%B0%D1%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38"/>
            <a:ext cx="2571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http://t0.gstatic.com/images?q=tbn:ANd9GcQcfadqgnxxGIjtFQat92ru3Qa_p8IESUCn8GTinLRVr7m1E9t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0"/>
            <a:ext cx="241141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3058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Перегрузка суставов кистей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8674" name="Рисунок 2" descr="http://nastroykasam.ru/wp-content/uploads/2012/03/vlianie_na_t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4707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Стресс при потере информации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stressy.net/wp-content/uploads/2011/06/imag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49784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www.kidzlist.com/images/blog/20122323-0247-120216125149-stressed-kid-boy-laptop-frustrated-computer-story-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5538"/>
            <a:ext cx="4572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305800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Интернет зависимость и нагрузка на психику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Рисунок 3" descr="http://arscity.ru/wp-content/uploads/2011/12/compmanj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38250"/>
            <a:ext cx="7177088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470775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Аллергия </a:t>
            </a:r>
          </a:p>
        </p:txBody>
      </p:sp>
      <p:pic>
        <p:nvPicPr>
          <p:cNvPr id="31746" name="Picture 2" descr="http://medicina.ua/content/active/124237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723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305800" cy="3143250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rgbClr val="FF0000"/>
                </a:solidFill>
              </a:rPr>
              <a:t>НАШИ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Есть ли в доме компьютер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2800" dirty="0" smtClean="0"/>
              <a:t>Опрошено 40 человек</a:t>
            </a:r>
            <a:endParaRPr lang="ru-RU" dirty="0"/>
          </a:p>
        </p:txBody>
      </p:sp>
      <p:graphicFrame>
        <p:nvGraphicFramePr>
          <p:cNvPr id="33794" name="Диаграмма 4"/>
          <p:cNvGraphicFramePr>
            <a:graphicFrameLocks/>
          </p:cNvGraphicFramePr>
          <p:nvPr/>
        </p:nvGraphicFramePr>
        <p:xfrm>
          <a:off x="1763713" y="1700213"/>
          <a:ext cx="5472112" cy="4121150"/>
        </p:xfrm>
        <a:graphic>
          <a:graphicData uri="http://schemas.openxmlformats.org/presentationml/2006/ole">
            <p:oleObj spid="_x0000_s33794" r:id="rId3" imgW="5474682" imgH="412125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305800" cy="221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FF0000"/>
                </a:solidFill>
              </a:rPr>
              <a:t>Сколько</a:t>
            </a:r>
            <a:r>
              <a:rPr lang="ru-RU" sz="5400" b="1" dirty="0" smtClean="0">
                <a:solidFill>
                  <a:srgbClr val="CCFF33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времени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300" dirty="0" smtClean="0">
                <a:solidFill>
                  <a:srgbClr val="FF0000"/>
                </a:solidFill>
              </a:rPr>
              <a:t>проводишь за компьютером?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4000" dirty="0" smtClean="0">
                <a:latin typeface="Times New Roman" pitchFamily="18" charset="0"/>
              </a:rPr>
              <a:t>      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4313" y="2357438"/>
          <a:ext cx="8429625" cy="4217987"/>
        </p:xfrm>
        <a:graphic>
          <a:graphicData uri="http://schemas.openxmlformats.org/presentationml/2006/ole">
            <p:oleObj spid="_x0000_s4098" name="Диаграмма" r:id="rId4" imgW="6096000" imgH="40671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ChangeArrowheads="1"/>
          </p:cNvSpPr>
          <p:nvPr/>
        </p:nvSpPr>
        <p:spPr bwMode="auto">
          <a:xfrm>
            <a:off x="285750" y="214313"/>
            <a:ext cx="8640763" cy="1008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На что тратится большая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часть времени работы за  компьютером</a:t>
            </a:r>
          </a:p>
        </p:txBody>
      </p:sp>
      <p:graphicFrame>
        <p:nvGraphicFramePr>
          <p:cNvPr id="37985" name="Group 97"/>
          <p:cNvGraphicFramePr>
            <a:graphicFrameLocks noGrp="1"/>
          </p:cNvGraphicFramePr>
          <p:nvPr/>
        </p:nvGraphicFramePr>
        <p:xfrm>
          <a:off x="755650" y="1341438"/>
          <a:ext cx="7123113" cy="1341120"/>
        </p:xfrm>
        <a:graphic>
          <a:graphicData uri="http://schemas.openxmlformats.org/drawingml/2006/table">
            <a:tbl>
              <a:tblPr/>
              <a:tblGrid>
                <a:gridCol w="2549525"/>
                <a:gridCol w="2286000"/>
                <a:gridCol w="2287588"/>
              </a:tblGrid>
              <a:tr h="190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развлечения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учебных целях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04" name="Rectangle 82"/>
          <p:cNvSpPr>
            <a:spLocks noChangeArrowheads="1"/>
          </p:cNvSpPr>
          <p:nvPr/>
        </p:nvSpPr>
        <p:spPr bwMode="auto">
          <a:xfrm>
            <a:off x="0" y="272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37905" name="Group 30"/>
          <p:cNvGrpSpPr>
            <a:grpSpLocks noChangeAspect="1"/>
          </p:cNvGrpSpPr>
          <p:nvPr/>
        </p:nvGrpSpPr>
        <p:grpSpPr bwMode="auto">
          <a:xfrm>
            <a:off x="1619250" y="2420938"/>
            <a:ext cx="5359400" cy="3870325"/>
            <a:chOff x="360" y="1935"/>
            <a:chExt cx="3636" cy="1951"/>
          </a:xfrm>
        </p:grpSpPr>
        <p:sp>
          <p:nvSpPr>
            <p:cNvPr id="3790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60" y="1935"/>
              <a:ext cx="3636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Rectangle 31"/>
            <p:cNvSpPr>
              <a:spLocks noChangeArrowheads="1"/>
            </p:cNvSpPr>
            <p:nvPr/>
          </p:nvSpPr>
          <p:spPr bwMode="auto">
            <a:xfrm>
              <a:off x="408" y="1978"/>
              <a:ext cx="3578" cy="189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FF0000"/>
                  </a:solidFill>
                </a:rPr>
                <a:t>Цели использования компьютера</a:t>
              </a:r>
              <a:endParaRPr lang="ru-RU" sz="2000">
                <a:solidFill>
                  <a:srgbClr val="FF0000"/>
                </a:solidFill>
              </a:endParaRPr>
            </a:p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37908" name="Freeform 33"/>
            <p:cNvSpPr>
              <a:spLocks/>
            </p:cNvSpPr>
            <p:nvPr/>
          </p:nvSpPr>
          <p:spPr bwMode="auto">
            <a:xfrm>
              <a:off x="1283" y="3286"/>
              <a:ext cx="2498" cy="110"/>
            </a:xfrm>
            <a:custGeom>
              <a:avLst/>
              <a:gdLst>
                <a:gd name="T0" fmla="*/ 0 w 2498"/>
                <a:gd name="T1" fmla="*/ 110 h 110"/>
                <a:gd name="T2" fmla="*/ 142 w 2498"/>
                <a:gd name="T3" fmla="*/ 0 h 110"/>
                <a:gd name="T4" fmla="*/ 2498 w 2498"/>
                <a:gd name="T5" fmla="*/ 0 h 110"/>
                <a:gd name="T6" fmla="*/ 2356 w 2498"/>
                <a:gd name="T7" fmla="*/ 110 h 110"/>
                <a:gd name="T8" fmla="*/ 0 w 2498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8"/>
                <a:gd name="T16" fmla="*/ 0 h 110"/>
                <a:gd name="T17" fmla="*/ 2498 w 249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8" h="110">
                  <a:moveTo>
                    <a:pt x="0" y="110"/>
                  </a:moveTo>
                  <a:lnTo>
                    <a:pt x="142" y="0"/>
                  </a:lnTo>
                  <a:lnTo>
                    <a:pt x="2498" y="0"/>
                  </a:lnTo>
                  <a:lnTo>
                    <a:pt x="2356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9" name="Freeform 34"/>
            <p:cNvSpPr>
              <a:spLocks/>
            </p:cNvSpPr>
            <p:nvPr/>
          </p:nvSpPr>
          <p:spPr bwMode="auto">
            <a:xfrm>
              <a:off x="1283" y="2177"/>
              <a:ext cx="142" cy="1219"/>
            </a:xfrm>
            <a:custGeom>
              <a:avLst/>
              <a:gdLst>
                <a:gd name="T0" fmla="*/ 0 w 142"/>
                <a:gd name="T1" fmla="*/ 1219 h 1219"/>
                <a:gd name="T2" fmla="*/ 0 w 142"/>
                <a:gd name="T3" fmla="*/ 110 h 1219"/>
                <a:gd name="T4" fmla="*/ 142 w 142"/>
                <a:gd name="T5" fmla="*/ 0 h 1219"/>
                <a:gd name="T6" fmla="*/ 142 w 142"/>
                <a:gd name="T7" fmla="*/ 1109 h 1219"/>
                <a:gd name="T8" fmla="*/ 0 w 142"/>
                <a:gd name="T9" fmla="*/ 1219 h 1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1219"/>
                <a:gd name="T17" fmla="*/ 142 w 142"/>
                <a:gd name="T18" fmla="*/ 1219 h 1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1219">
                  <a:moveTo>
                    <a:pt x="0" y="1219"/>
                  </a:moveTo>
                  <a:lnTo>
                    <a:pt x="0" y="110"/>
                  </a:lnTo>
                  <a:lnTo>
                    <a:pt x="142" y="0"/>
                  </a:lnTo>
                  <a:lnTo>
                    <a:pt x="142" y="1109"/>
                  </a:lnTo>
                  <a:lnTo>
                    <a:pt x="0" y="121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0" name="Rectangle 35"/>
            <p:cNvSpPr>
              <a:spLocks noChangeArrowheads="1"/>
            </p:cNvSpPr>
            <p:nvPr/>
          </p:nvSpPr>
          <p:spPr bwMode="auto">
            <a:xfrm>
              <a:off x="1425" y="2177"/>
              <a:ext cx="2356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37911" name="Freeform 36"/>
            <p:cNvSpPr>
              <a:spLocks/>
            </p:cNvSpPr>
            <p:nvPr/>
          </p:nvSpPr>
          <p:spPr bwMode="auto">
            <a:xfrm>
              <a:off x="1283" y="3286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2" name="Freeform 37"/>
            <p:cNvSpPr>
              <a:spLocks/>
            </p:cNvSpPr>
            <p:nvPr/>
          </p:nvSpPr>
          <p:spPr bwMode="auto">
            <a:xfrm>
              <a:off x="1283" y="3165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3" name="Freeform 38"/>
            <p:cNvSpPr>
              <a:spLocks/>
            </p:cNvSpPr>
            <p:nvPr/>
          </p:nvSpPr>
          <p:spPr bwMode="auto">
            <a:xfrm>
              <a:off x="1283" y="3039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  <a:p>
              <a:endParaRPr lang="ru-RU"/>
            </a:p>
          </p:txBody>
        </p:sp>
        <p:sp>
          <p:nvSpPr>
            <p:cNvPr id="37914" name="Freeform 39"/>
            <p:cNvSpPr>
              <a:spLocks/>
            </p:cNvSpPr>
            <p:nvPr/>
          </p:nvSpPr>
          <p:spPr bwMode="auto">
            <a:xfrm>
              <a:off x="1283" y="2918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Freeform 40"/>
            <p:cNvSpPr>
              <a:spLocks/>
            </p:cNvSpPr>
            <p:nvPr/>
          </p:nvSpPr>
          <p:spPr bwMode="auto">
            <a:xfrm>
              <a:off x="1283" y="2792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6" name="Freeform 41"/>
            <p:cNvSpPr>
              <a:spLocks/>
            </p:cNvSpPr>
            <p:nvPr/>
          </p:nvSpPr>
          <p:spPr bwMode="auto">
            <a:xfrm>
              <a:off x="1283" y="2671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7" name="Freeform 42"/>
            <p:cNvSpPr>
              <a:spLocks/>
            </p:cNvSpPr>
            <p:nvPr/>
          </p:nvSpPr>
          <p:spPr bwMode="auto">
            <a:xfrm>
              <a:off x="1283" y="2545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8" name="Freeform 43"/>
            <p:cNvSpPr>
              <a:spLocks/>
            </p:cNvSpPr>
            <p:nvPr/>
          </p:nvSpPr>
          <p:spPr bwMode="auto">
            <a:xfrm>
              <a:off x="1283" y="2424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Freeform 44"/>
            <p:cNvSpPr>
              <a:spLocks/>
            </p:cNvSpPr>
            <p:nvPr/>
          </p:nvSpPr>
          <p:spPr bwMode="auto">
            <a:xfrm>
              <a:off x="1283" y="2298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0" name="Freeform 45"/>
            <p:cNvSpPr>
              <a:spLocks/>
            </p:cNvSpPr>
            <p:nvPr/>
          </p:nvSpPr>
          <p:spPr bwMode="auto">
            <a:xfrm>
              <a:off x="1283" y="2177"/>
              <a:ext cx="2498" cy="110"/>
            </a:xfrm>
            <a:custGeom>
              <a:avLst/>
              <a:gdLst>
                <a:gd name="T0" fmla="*/ 0 w 476"/>
                <a:gd name="T1" fmla="*/ 326423478 h 21"/>
                <a:gd name="T2" fmla="*/ 428617562 w 476"/>
                <a:gd name="T3" fmla="*/ 0 h 21"/>
                <a:gd name="T4" fmla="*/ 2147483647 w 476"/>
                <a:gd name="T5" fmla="*/ 0 h 21"/>
                <a:gd name="T6" fmla="*/ 0 60000 65536"/>
                <a:gd name="T7" fmla="*/ 0 60000 65536"/>
                <a:gd name="T8" fmla="*/ 0 60000 65536"/>
                <a:gd name="T9" fmla="*/ 0 w 476"/>
                <a:gd name="T10" fmla="*/ 0 h 21"/>
                <a:gd name="T11" fmla="*/ 476 w 47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1">
                  <a:moveTo>
                    <a:pt x="0" y="21"/>
                  </a:moveTo>
                  <a:lnTo>
                    <a:pt x="27" y="0"/>
                  </a:lnTo>
                  <a:lnTo>
                    <a:pt x="4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Freeform 46"/>
            <p:cNvSpPr>
              <a:spLocks/>
            </p:cNvSpPr>
            <p:nvPr/>
          </p:nvSpPr>
          <p:spPr bwMode="auto">
            <a:xfrm>
              <a:off x="1283" y="3286"/>
              <a:ext cx="2498" cy="110"/>
            </a:xfrm>
            <a:custGeom>
              <a:avLst/>
              <a:gdLst>
                <a:gd name="T0" fmla="*/ 2498 w 2498"/>
                <a:gd name="T1" fmla="*/ 0 h 110"/>
                <a:gd name="T2" fmla="*/ 2356 w 2498"/>
                <a:gd name="T3" fmla="*/ 110 h 110"/>
                <a:gd name="T4" fmla="*/ 0 w 2498"/>
                <a:gd name="T5" fmla="*/ 110 h 110"/>
                <a:gd name="T6" fmla="*/ 142 w 2498"/>
                <a:gd name="T7" fmla="*/ 0 h 110"/>
                <a:gd name="T8" fmla="*/ 2498 w 2498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8"/>
                <a:gd name="T16" fmla="*/ 0 h 110"/>
                <a:gd name="T17" fmla="*/ 2498 w 249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8" h="110">
                  <a:moveTo>
                    <a:pt x="2498" y="0"/>
                  </a:moveTo>
                  <a:lnTo>
                    <a:pt x="2356" y="110"/>
                  </a:lnTo>
                  <a:lnTo>
                    <a:pt x="0" y="110"/>
                  </a:lnTo>
                  <a:lnTo>
                    <a:pt x="142" y="0"/>
                  </a:lnTo>
                  <a:lnTo>
                    <a:pt x="2498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Freeform 47"/>
            <p:cNvSpPr>
              <a:spLocks/>
            </p:cNvSpPr>
            <p:nvPr/>
          </p:nvSpPr>
          <p:spPr bwMode="auto">
            <a:xfrm>
              <a:off x="1283" y="2177"/>
              <a:ext cx="142" cy="1219"/>
            </a:xfrm>
            <a:custGeom>
              <a:avLst/>
              <a:gdLst>
                <a:gd name="T0" fmla="*/ 0 w 142"/>
                <a:gd name="T1" fmla="*/ 1219 h 1219"/>
                <a:gd name="T2" fmla="*/ 0 w 142"/>
                <a:gd name="T3" fmla="*/ 110 h 1219"/>
                <a:gd name="T4" fmla="*/ 142 w 142"/>
                <a:gd name="T5" fmla="*/ 0 h 1219"/>
                <a:gd name="T6" fmla="*/ 142 w 142"/>
                <a:gd name="T7" fmla="*/ 1109 h 1219"/>
                <a:gd name="T8" fmla="*/ 0 w 142"/>
                <a:gd name="T9" fmla="*/ 1219 h 1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1219"/>
                <a:gd name="T17" fmla="*/ 142 w 142"/>
                <a:gd name="T18" fmla="*/ 1219 h 1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1219">
                  <a:moveTo>
                    <a:pt x="0" y="1219"/>
                  </a:moveTo>
                  <a:lnTo>
                    <a:pt x="0" y="110"/>
                  </a:lnTo>
                  <a:lnTo>
                    <a:pt x="142" y="0"/>
                  </a:lnTo>
                  <a:lnTo>
                    <a:pt x="142" y="1109"/>
                  </a:lnTo>
                  <a:lnTo>
                    <a:pt x="0" y="121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Rectangle 48"/>
            <p:cNvSpPr>
              <a:spLocks noChangeArrowheads="1"/>
            </p:cNvSpPr>
            <p:nvPr/>
          </p:nvSpPr>
          <p:spPr bwMode="auto">
            <a:xfrm>
              <a:off x="1442" y="2191"/>
              <a:ext cx="2356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pic>
          <p:nvPicPr>
            <p:cNvPr id="37926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5" y="2371"/>
              <a:ext cx="274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7" name="Rectangle 58"/>
            <p:cNvSpPr>
              <a:spLocks noChangeArrowheads="1"/>
            </p:cNvSpPr>
            <p:nvPr/>
          </p:nvSpPr>
          <p:spPr bwMode="auto">
            <a:xfrm>
              <a:off x="1619" y="2450"/>
              <a:ext cx="168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pic>
          <p:nvPicPr>
            <p:cNvPr id="37930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7" y="3233"/>
              <a:ext cx="6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1" name="Freeform 62"/>
            <p:cNvSpPr>
              <a:spLocks/>
            </p:cNvSpPr>
            <p:nvPr/>
          </p:nvSpPr>
          <p:spPr bwMode="auto">
            <a:xfrm>
              <a:off x="2207" y="3233"/>
              <a:ext cx="58" cy="132"/>
            </a:xfrm>
            <a:custGeom>
              <a:avLst/>
              <a:gdLst>
                <a:gd name="T0" fmla="*/ 0 w 58"/>
                <a:gd name="T1" fmla="*/ 132 h 132"/>
                <a:gd name="T2" fmla="*/ 0 w 58"/>
                <a:gd name="T3" fmla="*/ 42 h 132"/>
                <a:gd name="T4" fmla="*/ 58 w 58"/>
                <a:gd name="T5" fmla="*/ 0 h 132"/>
                <a:gd name="T6" fmla="*/ 58 w 58"/>
                <a:gd name="T7" fmla="*/ 84 h 132"/>
                <a:gd name="T8" fmla="*/ 0 w 58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32"/>
                <a:gd name="T17" fmla="*/ 58 w 5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32">
                  <a:moveTo>
                    <a:pt x="0" y="132"/>
                  </a:moveTo>
                  <a:lnTo>
                    <a:pt x="0" y="42"/>
                  </a:lnTo>
                  <a:lnTo>
                    <a:pt x="58" y="0"/>
                  </a:lnTo>
                  <a:lnTo>
                    <a:pt x="58" y="84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934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1" y="2983"/>
              <a:ext cx="24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5" name="Rectangle 70"/>
            <p:cNvSpPr>
              <a:spLocks noChangeArrowheads="1"/>
            </p:cNvSpPr>
            <p:nvPr/>
          </p:nvSpPr>
          <p:spPr bwMode="auto">
            <a:xfrm>
              <a:off x="2207" y="3102"/>
              <a:ext cx="16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37938" name="Line 85"/>
            <p:cNvSpPr>
              <a:spLocks noChangeShapeType="1"/>
            </p:cNvSpPr>
            <p:nvPr/>
          </p:nvSpPr>
          <p:spPr bwMode="auto">
            <a:xfrm flipV="1">
              <a:off x="1283" y="2287"/>
              <a:ext cx="1" cy="1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9" name="Line 86"/>
            <p:cNvSpPr>
              <a:spLocks noChangeShapeType="1"/>
            </p:cNvSpPr>
            <p:nvPr/>
          </p:nvSpPr>
          <p:spPr bwMode="auto">
            <a:xfrm flipH="1">
              <a:off x="1262" y="339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Line 87"/>
            <p:cNvSpPr>
              <a:spLocks noChangeShapeType="1"/>
            </p:cNvSpPr>
            <p:nvPr/>
          </p:nvSpPr>
          <p:spPr bwMode="auto">
            <a:xfrm flipH="1">
              <a:off x="1262" y="327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1" name="Line 88"/>
            <p:cNvSpPr>
              <a:spLocks noChangeShapeType="1"/>
            </p:cNvSpPr>
            <p:nvPr/>
          </p:nvSpPr>
          <p:spPr bwMode="auto">
            <a:xfrm flipH="1">
              <a:off x="1262" y="314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2" name="Line 89"/>
            <p:cNvSpPr>
              <a:spLocks noChangeShapeType="1"/>
            </p:cNvSpPr>
            <p:nvPr/>
          </p:nvSpPr>
          <p:spPr bwMode="auto">
            <a:xfrm flipH="1">
              <a:off x="1262" y="302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3" name="Line 90"/>
            <p:cNvSpPr>
              <a:spLocks noChangeShapeType="1"/>
            </p:cNvSpPr>
            <p:nvPr/>
          </p:nvSpPr>
          <p:spPr bwMode="auto">
            <a:xfrm flipH="1">
              <a:off x="1262" y="290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Line 91"/>
            <p:cNvSpPr>
              <a:spLocks noChangeShapeType="1"/>
            </p:cNvSpPr>
            <p:nvPr/>
          </p:nvSpPr>
          <p:spPr bwMode="auto">
            <a:xfrm flipH="1">
              <a:off x="1262" y="278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5" name="Line 92"/>
            <p:cNvSpPr>
              <a:spLocks noChangeShapeType="1"/>
            </p:cNvSpPr>
            <p:nvPr/>
          </p:nvSpPr>
          <p:spPr bwMode="auto">
            <a:xfrm flipH="1">
              <a:off x="1262" y="265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Line 93"/>
            <p:cNvSpPr>
              <a:spLocks noChangeShapeType="1"/>
            </p:cNvSpPr>
            <p:nvPr/>
          </p:nvSpPr>
          <p:spPr bwMode="auto">
            <a:xfrm flipH="1">
              <a:off x="1262" y="253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Line 94"/>
            <p:cNvSpPr>
              <a:spLocks noChangeShapeType="1"/>
            </p:cNvSpPr>
            <p:nvPr/>
          </p:nvSpPr>
          <p:spPr bwMode="auto">
            <a:xfrm flipH="1">
              <a:off x="1262" y="240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8" name="Line 95"/>
            <p:cNvSpPr>
              <a:spLocks noChangeShapeType="1"/>
            </p:cNvSpPr>
            <p:nvPr/>
          </p:nvSpPr>
          <p:spPr bwMode="auto">
            <a:xfrm flipH="1">
              <a:off x="1262" y="228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9" name="Rectangle 96"/>
            <p:cNvSpPr>
              <a:spLocks noChangeArrowheads="1"/>
            </p:cNvSpPr>
            <p:nvPr/>
          </p:nvSpPr>
          <p:spPr bwMode="auto">
            <a:xfrm>
              <a:off x="1163" y="3354"/>
              <a:ext cx="112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0%</a:t>
              </a:r>
              <a:endParaRPr lang="ru-RU"/>
            </a:p>
          </p:txBody>
        </p:sp>
        <p:sp>
          <p:nvSpPr>
            <p:cNvPr id="37950" name="Rectangle 97"/>
            <p:cNvSpPr>
              <a:spLocks noChangeArrowheads="1"/>
            </p:cNvSpPr>
            <p:nvPr/>
          </p:nvSpPr>
          <p:spPr bwMode="auto">
            <a:xfrm>
              <a:off x="1126" y="3233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10%</a:t>
              </a:r>
              <a:endParaRPr lang="ru-RU"/>
            </a:p>
          </p:txBody>
        </p:sp>
        <p:sp>
          <p:nvSpPr>
            <p:cNvPr id="37951" name="Rectangle 98"/>
            <p:cNvSpPr>
              <a:spLocks noChangeArrowheads="1"/>
            </p:cNvSpPr>
            <p:nvPr/>
          </p:nvSpPr>
          <p:spPr bwMode="auto">
            <a:xfrm>
              <a:off x="1126" y="3107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20%</a:t>
              </a:r>
              <a:endParaRPr lang="ru-RU"/>
            </a:p>
          </p:txBody>
        </p:sp>
        <p:sp>
          <p:nvSpPr>
            <p:cNvPr id="37952" name="Rectangle 99"/>
            <p:cNvSpPr>
              <a:spLocks noChangeArrowheads="1"/>
            </p:cNvSpPr>
            <p:nvPr/>
          </p:nvSpPr>
          <p:spPr bwMode="auto">
            <a:xfrm>
              <a:off x="1126" y="2986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30%</a:t>
              </a:r>
              <a:endParaRPr lang="ru-RU"/>
            </a:p>
          </p:txBody>
        </p:sp>
        <p:sp>
          <p:nvSpPr>
            <p:cNvPr id="37953" name="Rectangle 100"/>
            <p:cNvSpPr>
              <a:spLocks noChangeArrowheads="1"/>
            </p:cNvSpPr>
            <p:nvPr/>
          </p:nvSpPr>
          <p:spPr bwMode="auto">
            <a:xfrm>
              <a:off x="1126" y="2860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40%</a:t>
              </a:r>
              <a:endParaRPr lang="ru-RU"/>
            </a:p>
          </p:txBody>
        </p:sp>
        <p:sp>
          <p:nvSpPr>
            <p:cNvPr id="37954" name="Rectangle 101"/>
            <p:cNvSpPr>
              <a:spLocks noChangeArrowheads="1"/>
            </p:cNvSpPr>
            <p:nvPr/>
          </p:nvSpPr>
          <p:spPr bwMode="auto">
            <a:xfrm>
              <a:off x="1126" y="2739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50%</a:t>
              </a:r>
              <a:endParaRPr lang="ru-RU"/>
            </a:p>
          </p:txBody>
        </p:sp>
        <p:sp>
          <p:nvSpPr>
            <p:cNvPr id="37955" name="Rectangle 102"/>
            <p:cNvSpPr>
              <a:spLocks noChangeArrowheads="1"/>
            </p:cNvSpPr>
            <p:nvPr/>
          </p:nvSpPr>
          <p:spPr bwMode="auto">
            <a:xfrm>
              <a:off x="1126" y="2613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60%</a:t>
              </a:r>
              <a:endParaRPr lang="ru-RU"/>
            </a:p>
          </p:txBody>
        </p:sp>
        <p:sp>
          <p:nvSpPr>
            <p:cNvPr id="37956" name="Rectangle 103"/>
            <p:cNvSpPr>
              <a:spLocks noChangeArrowheads="1"/>
            </p:cNvSpPr>
            <p:nvPr/>
          </p:nvSpPr>
          <p:spPr bwMode="auto">
            <a:xfrm>
              <a:off x="1126" y="2492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70%</a:t>
              </a:r>
              <a:endParaRPr lang="ru-RU"/>
            </a:p>
          </p:txBody>
        </p:sp>
        <p:sp>
          <p:nvSpPr>
            <p:cNvPr id="37957" name="Rectangle 104"/>
            <p:cNvSpPr>
              <a:spLocks noChangeArrowheads="1"/>
            </p:cNvSpPr>
            <p:nvPr/>
          </p:nvSpPr>
          <p:spPr bwMode="auto">
            <a:xfrm>
              <a:off x="1126" y="2366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80%</a:t>
              </a:r>
              <a:endParaRPr lang="ru-RU"/>
            </a:p>
          </p:txBody>
        </p:sp>
        <p:sp>
          <p:nvSpPr>
            <p:cNvPr id="37958" name="Rectangle 105"/>
            <p:cNvSpPr>
              <a:spLocks noChangeArrowheads="1"/>
            </p:cNvSpPr>
            <p:nvPr/>
          </p:nvSpPr>
          <p:spPr bwMode="auto">
            <a:xfrm>
              <a:off x="1126" y="2245"/>
              <a:ext cx="15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90%</a:t>
              </a:r>
              <a:endParaRPr lang="ru-RU"/>
            </a:p>
          </p:txBody>
        </p:sp>
        <p:sp>
          <p:nvSpPr>
            <p:cNvPr id="37959" name="Rectangle 106"/>
            <p:cNvSpPr>
              <a:spLocks noChangeArrowheads="1"/>
            </p:cNvSpPr>
            <p:nvPr/>
          </p:nvSpPr>
          <p:spPr bwMode="auto">
            <a:xfrm>
              <a:off x="596" y="2802"/>
              <a:ext cx="97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  <a:latin typeface="Times New Roman" pitchFamily="18" charset="0"/>
                </a:rPr>
                <a:t>% </a:t>
              </a:r>
              <a:endParaRPr lang="ru-RU"/>
            </a:p>
          </p:txBody>
        </p:sp>
        <p:sp>
          <p:nvSpPr>
            <p:cNvPr id="37960" name="Rectangle 107"/>
            <p:cNvSpPr>
              <a:spLocks noChangeArrowheads="1"/>
            </p:cNvSpPr>
            <p:nvPr/>
          </p:nvSpPr>
          <p:spPr bwMode="auto">
            <a:xfrm>
              <a:off x="691" y="2802"/>
              <a:ext cx="53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  <a:latin typeface="Times New Roman" pitchFamily="18" charset="0"/>
                </a:rPr>
                <a:t>обучающихся</a:t>
              </a:r>
              <a:endParaRPr lang="ru-RU"/>
            </a:p>
          </p:txBody>
        </p:sp>
        <p:sp>
          <p:nvSpPr>
            <p:cNvPr id="37961" name="Line 108"/>
            <p:cNvSpPr>
              <a:spLocks noChangeShapeType="1"/>
            </p:cNvSpPr>
            <p:nvPr/>
          </p:nvSpPr>
          <p:spPr bwMode="auto">
            <a:xfrm>
              <a:off x="1283" y="3396"/>
              <a:ext cx="2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Rectangle 109"/>
            <p:cNvSpPr>
              <a:spLocks noChangeArrowheads="1"/>
            </p:cNvSpPr>
            <p:nvPr/>
          </p:nvSpPr>
          <p:spPr bwMode="auto">
            <a:xfrm>
              <a:off x="2251" y="2030"/>
              <a:ext cx="1" cy="13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963" name="Rectangle 110"/>
            <p:cNvSpPr>
              <a:spLocks noChangeArrowheads="1"/>
            </p:cNvSpPr>
            <p:nvPr/>
          </p:nvSpPr>
          <p:spPr bwMode="auto">
            <a:xfrm>
              <a:off x="2032" y="2030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64" name="Line 113"/>
            <p:cNvSpPr>
              <a:spLocks noChangeShapeType="1"/>
            </p:cNvSpPr>
            <p:nvPr/>
          </p:nvSpPr>
          <p:spPr bwMode="auto">
            <a:xfrm>
              <a:off x="1283" y="3396"/>
              <a:ext cx="2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5" name="Rectangle 122"/>
            <p:cNvSpPr>
              <a:spLocks noChangeArrowheads="1"/>
            </p:cNvSpPr>
            <p:nvPr/>
          </p:nvSpPr>
          <p:spPr bwMode="auto">
            <a:xfrm>
              <a:off x="748" y="3633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66" name="Rectangle 123"/>
            <p:cNvSpPr>
              <a:spLocks noChangeArrowheads="1"/>
            </p:cNvSpPr>
            <p:nvPr/>
          </p:nvSpPr>
          <p:spPr bwMode="auto">
            <a:xfrm>
              <a:off x="895" y="3633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67" name="Rectangle 124"/>
            <p:cNvSpPr>
              <a:spLocks noChangeArrowheads="1"/>
            </p:cNvSpPr>
            <p:nvPr/>
          </p:nvSpPr>
          <p:spPr bwMode="auto">
            <a:xfrm>
              <a:off x="916" y="3633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68" name="Rectangle 126"/>
            <p:cNvSpPr>
              <a:spLocks noChangeArrowheads="1"/>
            </p:cNvSpPr>
            <p:nvPr/>
          </p:nvSpPr>
          <p:spPr bwMode="auto">
            <a:xfrm>
              <a:off x="1163" y="3633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69" name="Rectangle 127"/>
            <p:cNvSpPr>
              <a:spLocks noChangeArrowheads="1"/>
            </p:cNvSpPr>
            <p:nvPr/>
          </p:nvSpPr>
          <p:spPr bwMode="auto">
            <a:xfrm>
              <a:off x="1184" y="3633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0" name="Rectangle 128"/>
            <p:cNvSpPr>
              <a:spLocks noChangeArrowheads="1"/>
            </p:cNvSpPr>
            <p:nvPr/>
          </p:nvSpPr>
          <p:spPr bwMode="auto">
            <a:xfrm>
              <a:off x="1513" y="3628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1" name="Rectangle 129"/>
            <p:cNvSpPr>
              <a:spLocks noChangeArrowheads="1"/>
            </p:cNvSpPr>
            <p:nvPr/>
          </p:nvSpPr>
          <p:spPr bwMode="auto">
            <a:xfrm>
              <a:off x="2123" y="3628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2" name="Rectangle 130"/>
            <p:cNvSpPr>
              <a:spLocks noChangeArrowheads="1"/>
            </p:cNvSpPr>
            <p:nvPr/>
          </p:nvSpPr>
          <p:spPr bwMode="auto">
            <a:xfrm>
              <a:off x="2717" y="3628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3" name="Rectangle 134"/>
            <p:cNvSpPr>
              <a:spLocks noChangeArrowheads="1"/>
            </p:cNvSpPr>
            <p:nvPr/>
          </p:nvSpPr>
          <p:spPr bwMode="auto">
            <a:xfrm>
              <a:off x="748" y="3748"/>
              <a:ext cx="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4" name="Rectangle 136"/>
            <p:cNvSpPr>
              <a:spLocks noChangeArrowheads="1"/>
            </p:cNvSpPr>
            <p:nvPr/>
          </p:nvSpPr>
          <p:spPr bwMode="auto">
            <a:xfrm>
              <a:off x="916" y="3748"/>
              <a:ext cx="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5" name="Rectangle 137"/>
            <p:cNvSpPr>
              <a:spLocks noChangeArrowheads="1"/>
            </p:cNvSpPr>
            <p:nvPr/>
          </p:nvSpPr>
          <p:spPr bwMode="auto">
            <a:xfrm>
              <a:off x="1084" y="3748"/>
              <a:ext cx="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6" name="Rectangle 138"/>
            <p:cNvSpPr>
              <a:spLocks noChangeArrowheads="1"/>
            </p:cNvSpPr>
            <p:nvPr/>
          </p:nvSpPr>
          <p:spPr bwMode="auto">
            <a:xfrm>
              <a:off x="1163" y="3748"/>
              <a:ext cx="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7" name="Rectangle 139"/>
            <p:cNvSpPr>
              <a:spLocks noChangeArrowheads="1"/>
            </p:cNvSpPr>
            <p:nvPr/>
          </p:nvSpPr>
          <p:spPr bwMode="auto">
            <a:xfrm>
              <a:off x="1184" y="3748"/>
              <a:ext cx="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8" name="Rectangle 141"/>
            <p:cNvSpPr>
              <a:spLocks noChangeArrowheads="1"/>
            </p:cNvSpPr>
            <p:nvPr/>
          </p:nvSpPr>
          <p:spPr bwMode="auto">
            <a:xfrm>
              <a:off x="1513" y="3743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79" name="Rectangle 143"/>
            <p:cNvSpPr>
              <a:spLocks noChangeArrowheads="1"/>
            </p:cNvSpPr>
            <p:nvPr/>
          </p:nvSpPr>
          <p:spPr bwMode="auto">
            <a:xfrm>
              <a:off x="2717" y="3743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980" name="Rectangle 144"/>
            <p:cNvSpPr>
              <a:spLocks noChangeArrowheads="1"/>
            </p:cNvSpPr>
            <p:nvPr/>
          </p:nvSpPr>
          <p:spPr bwMode="auto">
            <a:xfrm>
              <a:off x="1294" y="3454"/>
              <a:ext cx="617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На развлечения</a:t>
              </a:r>
              <a:endParaRPr lang="ru-RU"/>
            </a:p>
          </p:txBody>
        </p:sp>
        <p:sp>
          <p:nvSpPr>
            <p:cNvPr id="37981" name="Rectangle 145"/>
            <p:cNvSpPr>
              <a:spLocks noChangeArrowheads="1"/>
            </p:cNvSpPr>
            <p:nvPr/>
          </p:nvSpPr>
          <p:spPr bwMode="auto">
            <a:xfrm>
              <a:off x="1976" y="3412"/>
              <a:ext cx="432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В учебных </a:t>
              </a:r>
              <a:endParaRPr lang="ru-RU"/>
            </a:p>
          </p:txBody>
        </p:sp>
        <p:sp>
          <p:nvSpPr>
            <p:cNvPr id="37982" name="Rectangle 146"/>
            <p:cNvSpPr>
              <a:spLocks noChangeArrowheads="1"/>
            </p:cNvSpPr>
            <p:nvPr/>
          </p:nvSpPr>
          <p:spPr bwMode="auto">
            <a:xfrm>
              <a:off x="2060" y="3501"/>
              <a:ext cx="228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</a:rPr>
                <a:t>целях</a:t>
              </a:r>
              <a:endParaRPr lang="ru-RU"/>
            </a:p>
          </p:txBody>
        </p:sp>
        <p:sp>
          <p:nvSpPr>
            <p:cNvPr id="37983" name="Rectangle 148"/>
            <p:cNvSpPr>
              <a:spLocks noChangeArrowheads="1"/>
            </p:cNvSpPr>
            <p:nvPr/>
          </p:nvSpPr>
          <p:spPr bwMode="auto">
            <a:xfrm>
              <a:off x="2579" y="3501"/>
              <a:ext cx="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FF0000"/>
                </a:solidFill>
              </a:rPr>
              <a:t>Цели нашей работы</a:t>
            </a:r>
            <a:r>
              <a:rPr lang="ru-RU" b="1" u="sng" smtClean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28813"/>
            <a:ext cx="7313613" cy="4143375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ru-RU" dirty="0" smtClean="0">
                <a:latin typeface="+mj-lt"/>
              </a:rPr>
              <a:t>Рассмотреть влияние компьютера на детский организм.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ru-RU" dirty="0" smtClean="0">
                <a:latin typeface="+mj-lt"/>
              </a:rPr>
              <a:t>Провести диагностическое исследование.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ru-RU" dirty="0" smtClean="0">
                <a:latin typeface="+mj-lt"/>
              </a:rPr>
              <a:t>Представить результаты исследований  в виде таблиц, диаграмм, схем.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ru-RU" dirty="0" smtClean="0">
                <a:latin typeface="+mj-lt"/>
              </a:rPr>
              <a:t>Изучить влияние компьютера на здоровье школьников.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ru-RU" dirty="0" smtClean="0"/>
              <a:t>Выяснить мнение специалистов о вреде компьютера на здоровье человека.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ru-RU" dirty="0" smtClean="0">
                <a:latin typeface="+mj-lt"/>
              </a:rPr>
              <a:t>Разработать рекомендации по предотвращению вредного влияния компьютера на организм человека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4" descr="1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188913"/>
            <a:ext cx="11255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1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33375"/>
            <a:ext cx="1511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620713"/>
            <a:ext cx="8324850" cy="214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5300" b="1" dirty="0" smtClean="0">
                <a:solidFill>
                  <a:srgbClr val="FF0066"/>
                </a:solidFill>
                <a:latin typeface="Times New Roman" pitchFamily="18" charset="0"/>
              </a:rPr>
              <a:t>Степень переутомления и перегрузки учащихся</a:t>
            </a:r>
            <a:r>
              <a:rPr lang="ru-RU" sz="5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endParaRPr lang="ru-RU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2377" name="Group 89"/>
          <p:cNvGraphicFramePr>
            <a:graphicFrameLocks noGrp="1"/>
          </p:cNvGraphicFramePr>
          <p:nvPr>
            <p:ph type="tbl" idx="1"/>
          </p:nvPr>
        </p:nvGraphicFramePr>
        <p:xfrm>
          <a:off x="1071563" y="2714625"/>
          <a:ext cx="7173936" cy="3862900"/>
        </p:xfrm>
        <a:graphic>
          <a:graphicData uri="http://schemas.openxmlformats.org/drawingml/2006/table">
            <a:tbl>
              <a:tblPr/>
              <a:tblGrid>
                <a:gridCol w="1928240"/>
                <a:gridCol w="908007"/>
                <a:gridCol w="1501442"/>
                <a:gridCol w="1334805"/>
                <a:gridCol w="1501442"/>
              </a:tblGrid>
              <a:tr h="797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Виды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недомоганий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Всегда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Иногда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Никогда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Сонливое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состояние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Невозможность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сосредоточиться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Головные боли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Боли в желудке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Головокружение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58" name="Picture 5" descr="1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11255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9" name="Picture 76" descr="3c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1428750"/>
            <a:ext cx="21256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324850" cy="2071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66"/>
                </a:solidFill>
                <a:latin typeface="Times New Roman" pitchFamily="18" charset="0"/>
              </a:rPr>
              <a:t>      Устают ли глаза от работы на компьютере</a:t>
            </a:r>
            <a:br>
              <a:rPr lang="ru-RU" sz="5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endParaRPr lang="ru-RU" b="1" dirty="0" smtClean="0">
              <a:solidFill>
                <a:srgbClr val="00FFFF"/>
              </a:solidFill>
            </a:endParaRPr>
          </a:p>
        </p:txBody>
      </p:sp>
      <p:pic>
        <p:nvPicPr>
          <p:cNvPr id="40969" name="Picture 7" descr="1c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3" y="188913"/>
            <a:ext cx="11255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547813" y="1412875"/>
          <a:ext cx="6096000" cy="4067175"/>
        </p:xfrm>
        <a:graphic>
          <a:graphicData uri="http://schemas.openxmlformats.org/presentationml/2006/ole">
            <p:oleObj spid="_x0000_s40966" name="Диаграмма" r:id="rId4" imgW="6096000" imgH="4067089" progId="MSGraph.Chart.8">
              <p:embed followColorScheme="full"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403350" y="1844675"/>
          <a:ext cx="6096000" cy="4067175"/>
        </p:xfrm>
        <a:graphic>
          <a:graphicData uri="http://schemas.openxmlformats.org/presentationml/2006/ole">
            <p:oleObj spid="_x0000_s40967" name="Диаграмма" r:id="rId5" imgW="6096000" imgH="4067089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6700"/>
            <a:ext cx="7772400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66"/>
                </a:solidFill>
              </a:rPr>
              <a:t>Пульс и кровяное  давление</a:t>
            </a:r>
            <a:br>
              <a:rPr lang="ru-RU" sz="5400" dirty="0" smtClean="0">
                <a:solidFill>
                  <a:srgbClr val="FF0066"/>
                </a:solidFill>
              </a:rPr>
            </a:br>
            <a:endParaRPr lang="ru-RU" b="1" dirty="0" smtClean="0">
              <a:solidFill>
                <a:srgbClr val="00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557338"/>
            <a:ext cx="7500937" cy="500062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FF0066"/>
                </a:solidFill>
              </a:rPr>
              <a:t>Анализ</a:t>
            </a:r>
          </a:p>
        </p:txBody>
      </p:sp>
      <p:graphicFrame>
        <p:nvGraphicFramePr>
          <p:cNvPr id="13470" name="Group 158"/>
          <p:cNvGraphicFramePr>
            <a:graphicFrameLocks noGrp="1"/>
          </p:cNvGraphicFramePr>
          <p:nvPr>
            <p:ph sz="quarter" idx="2"/>
          </p:nvPr>
        </p:nvGraphicFramePr>
        <p:xfrm>
          <a:off x="428625" y="2286000"/>
          <a:ext cx="2500330" cy="4286279"/>
        </p:xfrm>
        <a:graphic>
          <a:graphicData uri="http://schemas.openxmlformats.org/drawingml/2006/table">
            <a:tbl>
              <a:tblPr/>
              <a:tblGrid>
                <a:gridCol w="1250165"/>
                <a:gridCol w="1250165"/>
              </a:tblGrid>
              <a:tr h="1051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Пульс   до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работы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Пульс после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65" name="Group 153"/>
          <p:cNvGraphicFramePr>
            <a:graphicFrameLocks noGrp="1"/>
          </p:cNvGraphicFramePr>
          <p:nvPr>
            <p:ph sz="quarter" idx="3"/>
          </p:nvPr>
        </p:nvGraphicFramePr>
        <p:xfrm>
          <a:off x="2987675" y="2997200"/>
          <a:ext cx="2508299" cy="3643339"/>
        </p:xfrm>
        <a:graphic>
          <a:graphicData uri="http://schemas.openxmlformats.org/drawingml/2006/table">
            <a:tbl>
              <a:tblPr/>
              <a:tblGrid>
                <a:gridCol w="1212155"/>
                <a:gridCol w="1296144"/>
              </a:tblGrid>
              <a:tr h="115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Давление до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работы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Давление после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100/80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120/90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95/50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106/70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120/70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125/80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110/65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130/70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39" name="Picture 7" descr="1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188913"/>
            <a:ext cx="11255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40" name="Рисунок 7" descr="DSCN32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816225"/>
            <a:ext cx="36353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83058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Изменение сахара в крови.</a:t>
            </a:r>
          </a:p>
        </p:txBody>
      </p:sp>
      <p:pic>
        <p:nvPicPr>
          <p:cNvPr id="43010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41402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5" descr="DSCN32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44675"/>
            <a:ext cx="50768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3795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/>
              <a:t>НАШИ РЕКОМЕНДАЦИИ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ChangeArrowheads="1"/>
          </p:cNvSpPr>
          <p:nvPr/>
        </p:nvSpPr>
        <p:spPr bwMode="auto">
          <a:xfrm>
            <a:off x="250825" y="188913"/>
            <a:ext cx="8640763" cy="1008062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Реализация профилактических мероприятий</a:t>
            </a:r>
            <a:r>
              <a:rPr lang="ru-RU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sz="2800" b="1">
              <a:solidFill>
                <a:schemeClr val="bg1"/>
              </a:solidFill>
              <a:latin typeface="Constantia" pitchFamily="18" charset="0"/>
            </a:endParaRPr>
          </a:p>
          <a:p>
            <a:pPr algn="ctr" eaLnBrk="0" hangingPunct="0"/>
            <a:endParaRPr lang="ru-RU">
              <a:latin typeface="Constantia" pitchFamily="18" charset="0"/>
            </a:endParaRP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-1989138" y="27495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416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66"/>
                </a:solidFill>
                <a:latin typeface="Constantia" pitchFamily="18" charset="0"/>
              </a:rPr>
              <a:t>Создание презентации «Компьютер и здоровье».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66"/>
                </a:solidFill>
                <a:latin typeface="Constantia" pitchFamily="18" charset="0"/>
              </a:rPr>
              <a:t>Распространение </a:t>
            </a:r>
            <a:r>
              <a:rPr lang="ru-RU" b="1">
                <a:latin typeface="Constantia" pitchFamily="18" charset="0"/>
                <a:hlinkClick r:id="rId2" action="ppaction://hlinkfile"/>
              </a:rPr>
              <a:t>комплекса физкультурных пауз.</a:t>
            </a:r>
            <a:endParaRPr lang="ru-RU" b="1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66"/>
                </a:solidFill>
                <a:latin typeface="Constantia" pitchFamily="18" charset="0"/>
              </a:rPr>
              <a:t>Распространение  буклета для родителей: </a:t>
            </a:r>
            <a:r>
              <a:rPr lang="ru-RU" b="1">
                <a:solidFill>
                  <a:srgbClr val="000066"/>
                </a:solidFill>
                <a:latin typeface="Constantia" pitchFamily="18" charset="0"/>
                <a:hlinkClick r:id="rId3" action="ppaction://hlinkfile"/>
              </a:rPr>
              <a:t>«Дети и компьютер»</a:t>
            </a:r>
            <a:r>
              <a:rPr lang="ru-RU" b="1">
                <a:latin typeface="Constantia" pitchFamily="18" charset="0"/>
                <a:hlinkClick r:id="rId3" action="ppaction://hlinkfile"/>
              </a:rPr>
              <a:t> </a:t>
            </a:r>
            <a:endParaRPr lang="ru-RU" b="1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66"/>
                </a:solidFill>
                <a:latin typeface="Constantia" pitchFamily="18" charset="0"/>
              </a:rPr>
              <a:t>Распространение</a:t>
            </a:r>
            <a:r>
              <a:rPr lang="ru-RU" b="1">
                <a:latin typeface="Constantia" pitchFamily="18" charset="0"/>
              </a:rPr>
              <a:t>  </a:t>
            </a:r>
            <a:r>
              <a:rPr lang="ru-RU" b="1">
                <a:latin typeface="Constantia" pitchFamily="18" charset="0"/>
                <a:hlinkClick r:id="rId4" action="ppaction://hlinkfile"/>
              </a:rPr>
              <a:t>рекомендаций при работе за компьютером</a:t>
            </a:r>
            <a:r>
              <a:rPr lang="ru-RU" b="1">
                <a:latin typeface="Constantia" pitchFamily="18" charset="0"/>
              </a:rPr>
              <a:t>.</a:t>
            </a:r>
          </a:p>
        </p:txBody>
      </p:sp>
      <p:pic>
        <p:nvPicPr>
          <p:cNvPr id="45060" name="Picture 5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771900"/>
            <a:ext cx="20161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060825"/>
            <a:ext cx="194468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5051425"/>
            <a:ext cx="2159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468313" y="3860800"/>
            <a:ext cx="2663825" cy="201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 flipH="1">
            <a:off x="5795963" y="3429000"/>
            <a:ext cx="2663825" cy="19446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3203575" y="4841875"/>
            <a:ext cx="2663825" cy="201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 flipH="1">
            <a:off x="3348038" y="4913313"/>
            <a:ext cx="2592387" cy="19446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795963" y="3357563"/>
            <a:ext cx="2663825" cy="201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 flipH="1">
            <a:off x="395288" y="3860800"/>
            <a:ext cx="2592387" cy="19446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6084" name="i-main-pic" descr="Картинка 4 из 16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336600"/>
                </a:solidFill>
                <a:latin typeface="Algerian" pitchFamily="82" charset="0"/>
              </a:rPr>
              <a:t>Внимание!</a:t>
            </a:r>
          </a:p>
          <a:p>
            <a:pPr algn="ctr"/>
            <a:r>
              <a:rPr lang="ru-RU" sz="3600" b="1">
                <a:solidFill>
                  <a:srgbClr val="336600"/>
                </a:solidFill>
                <a:latin typeface="Algerian" pitchFamily="82" charset="0"/>
              </a:rPr>
              <a:t>Правильная посадка за компьютером!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6" name="Содержимое 3" descr="DSCN3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0"/>
            <a:ext cx="4643437" cy="6858000"/>
          </a:xfrm>
        </p:spPr>
      </p:pic>
      <p:pic>
        <p:nvPicPr>
          <p:cNvPr id="47107" name="Рисунок 5" descr="DSCN32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0"/>
          <p:cNvSpPr>
            <a:spLocks noChangeArrowheads="1"/>
          </p:cNvSpPr>
          <p:nvPr/>
        </p:nvSpPr>
        <p:spPr bwMode="auto">
          <a:xfrm>
            <a:off x="1547813" y="1700213"/>
            <a:ext cx="24479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3600" b="1" u="sng">
                <a:solidFill>
                  <a:srgbClr val="0000CC"/>
                </a:solidFill>
              </a:rPr>
              <a:t>Учащиеся</a:t>
            </a:r>
            <a:endParaRPr lang="ru-RU" sz="3200" u="sng">
              <a:solidFill>
                <a:srgbClr val="0000CC"/>
              </a:solidFill>
            </a:endParaRPr>
          </a:p>
        </p:txBody>
      </p:sp>
      <p:sp>
        <p:nvSpPr>
          <p:cNvPr id="48130" name="Rectangle 31"/>
          <p:cNvSpPr>
            <a:spLocks noChangeArrowheads="1"/>
          </p:cNvSpPr>
          <p:nvPr/>
        </p:nvSpPr>
        <p:spPr bwMode="auto">
          <a:xfrm>
            <a:off x="4643438" y="1773238"/>
            <a:ext cx="421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3200" b="1" u="sng">
                <a:solidFill>
                  <a:srgbClr val="0000CC"/>
                </a:solidFill>
              </a:rPr>
              <a:t>Продолжительность</a:t>
            </a:r>
            <a:endParaRPr lang="ru-RU" sz="2800" u="sng">
              <a:solidFill>
                <a:srgbClr val="0000CC"/>
              </a:solidFill>
            </a:endParaRPr>
          </a:p>
        </p:txBody>
      </p:sp>
      <p:sp>
        <p:nvSpPr>
          <p:cNvPr id="48131" name="Rectangle 32"/>
          <p:cNvSpPr>
            <a:spLocks noChangeArrowheads="1"/>
          </p:cNvSpPr>
          <p:nvPr/>
        </p:nvSpPr>
        <p:spPr bwMode="auto">
          <a:xfrm>
            <a:off x="1763713" y="2492375"/>
            <a:ext cx="2376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1–го класса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32" name="Rectangle 34"/>
          <p:cNvSpPr>
            <a:spLocks noChangeArrowheads="1"/>
          </p:cNvSpPr>
          <p:nvPr/>
        </p:nvSpPr>
        <p:spPr bwMode="auto">
          <a:xfrm>
            <a:off x="6167438" y="2452688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10</a:t>
            </a:r>
            <a:r>
              <a:rPr lang="ru-RU" sz="2800" b="1">
                <a:solidFill>
                  <a:srgbClr val="003399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48133" name="Rectangle 35"/>
          <p:cNvSpPr>
            <a:spLocks noChangeArrowheads="1"/>
          </p:cNvSpPr>
          <p:nvPr/>
        </p:nvSpPr>
        <p:spPr bwMode="auto">
          <a:xfrm>
            <a:off x="6683375" y="2452688"/>
            <a:ext cx="696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мин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34" name="Rectangle 36"/>
          <p:cNvSpPr>
            <a:spLocks noChangeArrowheads="1"/>
          </p:cNvSpPr>
          <p:nvPr/>
        </p:nvSpPr>
        <p:spPr bwMode="auto">
          <a:xfrm>
            <a:off x="1619250" y="3068638"/>
            <a:ext cx="1054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2–5–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35" name="Rectangle 37"/>
          <p:cNvSpPr>
            <a:spLocks noChangeArrowheads="1"/>
          </p:cNvSpPr>
          <p:nvPr/>
        </p:nvSpPr>
        <p:spPr bwMode="auto">
          <a:xfrm>
            <a:off x="2430463" y="3074988"/>
            <a:ext cx="1752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х классов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36" name="Rectangle 38"/>
          <p:cNvSpPr>
            <a:spLocks noChangeArrowheads="1"/>
          </p:cNvSpPr>
          <p:nvPr/>
        </p:nvSpPr>
        <p:spPr bwMode="auto">
          <a:xfrm>
            <a:off x="6167438" y="3074988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15</a:t>
            </a:r>
            <a:r>
              <a:rPr lang="ru-RU" sz="2800" b="1">
                <a:solidFill>
                  <a:srgbClr val="003399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48137" name="Rectangle 39"/>
          <p:cNvSpPr>
            <a:spLocks noChangeArrowheads="1"/>
          </p:cNvSpPr>
          <p:nvPr/>
        </p:nvSpPr>
        <p:spPr bwMode="auto">
          <a:xfrm>
            <a:off x="6683375" y="3074988"/>
            <a:ext cx="696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мин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38" name="Rectangle 40"/>
          <p:cNvSpPr>
            <a:spLocks noChangeArrowheads="1"/>
          </p:cNvSpPr>
          <p:nvPr/>
        </p:nvSpPr>
        <p:spPr bwMode="auto">
          <a:xfrm>
            <a:off x="1893888" y="3692525"/>
            <a:ext cx="7000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6–7</a:t>
            </a:r>
            <a:r>
              <a:rPr lang="ru-RU" sz="2800">
                <a:solidFill>
                  <a:srgbClr val="003399"/>
                </a:solidFill>
              </a:rPr>
              <a:t> </a:t>
            </a:r>
            <a:endParaRPr lang="ru-RU">
              <a:solidFill>
                <a:srgbClr val="003399"/>
              </a:solidFill>
            </a:endParaRPr>
          </a:p>
        </p:txBody>
      </p:sp>
      <p:sp>
        <p:nvSpPr>
          <p:cNvPr id="48139" name="Rectangle 41"/>
          <p:cNvSpPr>
            <a:spLocks noChangeArrowheads="1"/>
          </p:cNvSpPr>
          <p:nvPr/>
        </p:nvSpPr>
        <p:spPr bwMode="auto">
          <a:xfrm>
            <a:off x="2589213" y="3692525"/>
            <a:ext cx="1454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классов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40" name="Rectangle 42"/>
          <p:cNvSpPr>
            <a:spLocks noChangeArrowheads="1"/>
          </p:cNvSpPr>
          <p:nvPr/>
        </p:nvSpPr>
        <p:spPr bwMode="auto">
          <a:xfrm>
            <a:off x="6167438" y="3692525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20</a:t>
            </a:r>
            <a:r>
              <a:rPr lang="ru-RU" sz="2800" b="1">
                <a:solidFill>
                  <a:srgbClr val="003399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48141" name="Rectangle 43"/>
          <p:cNvSpPr>
            <a:spLocks noChangeArrowheads="1"/>
          </p:cNvSpPr>
          <p:nvPr/>
        </p:nvSpPr>
        <p:spPr bwMode="auto">
          <a:xfrm>
            <a:off x="6683375" y="3692525"/>
            <a:ext cx="696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мин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42" name="Rectangle 44"/>
          <p:cNvSpPr>
            <a:spLocks noChangeArrowheads="1"/>
          </p:cNvSpPr>
          <p:nvPr/>
        </p:nvSpPr>
        <p:spPr bwMode="auto">
          <a:xfrm>
            <a:off x="1717675" y="4310063"/>
            <a:ext cx="793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8–9–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43" name="Rectangle 45"/>
          <p:cNvSpPr>
            <a:spLocks noChangeArrowheads="1"/>
          </p:cNvSpPr>
          <p:nvPr/>
        </p:nvSpPr>
        <p:spPr bwMode="auto">
          <a:xfrm>
            <a:off x="2430463" y="4310063"/>
            <a:ext cx="1830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 х классов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44" name="Rectangle 46"/>
          <p:cNvSpPr>
            <a:spLocks noChangeArrowheads="1"/>
          </p:cNvSpPr>
          <p:nvPr/>
        </p:nvSpPr>
        <p:spPr bwMode="auto">
          <a:xfrm>
            <a:off x="6167438" y="4310063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25</a:t>
            </a:r>
            <a:r>
              <a:rPr lang="ru-RU" sz="2800" b="1">
                <a:solidFill>
                  <a:srgbClr val="003399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48145" name="Rectangle 47"/>
          <p:cNvSpPr>
            <a:spLocks noChangeArrowheads="1"/>
          </p:cNvSpPr>
          <p:nvPr/>
        </p:nvSpPr>
        <p:spPr bwMode="auto">
          <a:xfrm>
            <a:off x="6683375" y="4310063"/>
            <a:ext cx="696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мин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46" name="Rectangle 48"/>
          <p:cNvSpPr>
            <a:spLocks noChangeArrowheads="1"/>
          </p:cNvSpPr>
          <p:nvPr/>
        </p:nvSpPr>
        <p:spPr bwMode="auto">
          <a:xfrm>
            <a:off x="1541463" y="4932363"/>
            <a:ext cx="1289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10–12– 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47" name="Rectangle 49"/>
          <p:cNvSpPr>
            <a:spLocks noChangeArrowheads="1"/>
          </p:cNvSpPr>
          <p:nvPr/>
        </p:nvSpPr>
        <p:spPr bwMode="auto">
          <a:xfrm>
            <a:off x="2627313" y="4941888"/>
            <a:ext cx="1830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 х классов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48" name="Rectangle 50"/>
          <p:cNvSpPr>
            <a:spLocks noChangeArrowheads="1"/>
          </p:cNvSpPr>
          <p:nvPr/>
        </p:nvSpPr>
        <p:spPr bwMode="auto">
          <a:xfrm>
            <a:off x="6167438" y="4932363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30</a:t>
            </a:r>
            <a:r>
              <a:rPr lang="ru-RU" sz="2800" b="1">
                <a:solidFill>
                  <a:srgbClr val="003399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48149" name="Rectangle 51"/>
          <p:cNvSpPr>
            <a:spLocks noChangeArrowheads="1"/>
          </p:cNvSpPr>
          <p:nvPr/>
        </p:nvSpPr>
        <p:spPr bwMode="auto">
          <a:xfrm>
            <a:off x="6683375" y="4932363"/>
            <a:ext cx="696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мин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50" name="Rectangle 52"/>
          <p:cNvSpPr>
            <a:spLocks noChangeArrowheads="1"/>
          </p:cNvSpPr>
          <p:nvPr/>
        </p:nvSpPr>
        <p:spPr bwMode="auto">
          <a:xfrm>
            <a:off x="2076450" y="5549900"/>
            <a:ext cx="1776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взрослый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51" name="Rectangle 53"/>
          <p:cNvSpPr>
            <a:spLocks noChangeArrowheads="1"/>
          </p:cNvSpPr>
          <p:nvPr/>
        </p:nvSpPr>
        <p:spPr bwMode="auto">
          <a:xfrm>
            <a:off x="6234113" y="5549900"/>
            <a:ext cx="3000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2</a:t>
            </a:r>
            <a:r>
              <a:rPr lang="ru-RU" sz="2800" b="1">
                <a:solidFill>
                  <a:srgbClr val="003399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48152" name="Rectangle 54"/>
          <p:cNvSpPr>
            <a:spLocks noChangeArrowheads="1"/>
          </p:cNvSpPr>
          <p:nvPr/>
        </p:nvSpPr>
        <p:spPr bwMode="auto">
          <a:xfrm>
            <a:off x="6570663" y="5549900"/>
            <a:ext cx="809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часа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48153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8077200" cy="1190625"/>
          </a:xfrm>
          <a:prstGeom prst="rect">
            <a:avLst/>
          </a:prstGeom>
          <a:gradFill rotWithShape="0">
            <a:gsLst>
              <a:gs pos="0">
                <a:srgbClr val="FF9999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>
                <a:solidFill>
                  <a:srgbClr val="800000"/>
                </a:solidFill>
              </a:rPr>
              <a:t>Продолжительность непрерывной работы за компьютером: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Упражнения для разминки</a:t>
            </a:r>
            <a:r>
              <a:rPr lang="ru-RU" sz="48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ru-RU" sz="4800" dirty="0" smtClean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911225"/>
            <a:ext cx="914400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omic Sans MS" pitchFamily="66" charset="0"/>
                <a:cs typeface="Times New Roman" pitchFamily="18" charset="0"/>
              </a:rPr>
              <a:t>1.</a:t>
            </a:r>
            <a:r>
              <a:rPr lang="ru-RU" sz="2000">
                <a:cs typeface="Times New Roman" pitchFamily="18" charset="0"/>
              </a:rPr>
              <a:t>На счет 1-4 закрыть глаза, не напрягая глазные мышцы, на счет 1-6 широко раскрыть глаза и посмотреть вдаль. Повторить 4-5 раз.</a:t>
            </a:r>
          </a:p>
          <a:p>
            <a:pPr eaLnBrk="0" hangingPunct="0"/>
            <a:r>
              <a:rPr lang="ru-RU" sz="2400">
                <a:latin typeface="Comic Sans MS" pitchFamily="66" charset="0"/>
                <a:cs typeface="Times New Roman" pitchFamily="18" charset="0"/>
              </a:rPr>
              <a:t>2. </a:t>
            </a:r>
            <a:r>
              <a:rPr lang="ru-RU" sz="2000">
                <a:cs typeface="Times New Roman" pitchFamily="18" charset="0"/>
              </a:rPr>
              <a:t>Посмотреть на кончик носа на счет 1-4, а потом перевести взгляд вдаль на счет 1-6. Повторить 4-5 раз.</a:t>
            </a:r>
          </a:p>
          <a:p>
            <a:pPr eaLnBrk="0" hangingPunct="0"/>
            <a:r>
              <a:rPr lang="ru-RU" sz="2400">
                <a:latin typeface="Comic Sans MS" pitchFamily="66" charset="0"/>
                <a:cs typeface="Times New Roman" pitchFamily="18" charset="0"/>
              </a:rPr>
              <a:t>3. </a:t>
            </a:r>
            <a:r>
              <a:rPr lang="ru-RU" sz="2000">
                <a:cs typeface="Times New Roman" pitchFamily="18" charset="0"/>
              </a:rPr>
              <a:t>Не поворачивая головы, медленно делать круговые движения глазами вверх-вправо-вниз-влево и в обратную сторону: вверх-влево-вниз-вправо. Затем посмотреть вдаль на счет 1-6. Повторить 4-5 раз.</a:t>
            </a:r>
          </a:p>
          <a:p>
            <a:pPr eaLnBrk="0" hangingPunct="0"/>
            <a:r>
              <a:rPr lang="ru-RU" sz="2400">
                <a:latin typeface="Comic Sans MS" pitchFamily="66" charset="0"/>
                <a:cs typeface="Times New Roman" pitchFamily="18" charset="0"/>
              </a:rPr>
              <a:t>4. </a:t>
            </a:r>
            <a:r>
              <a:rPr lang="ru-RU" sz="2000">
                <a:cs typeface="Times New Roman" pitchFamily="18" charset="0"/>
              </a:rPr>
              <a:t>Держа голову неподвижно, перевести взор, зафиксировав его, на счет 1-4 вверх, на счет 1-6 прямо; затем аналогично вниз-прямо, впра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во-прямо, влево-прямо. Проделать движение по диагонали в одну и другую стороны, переводя глаза прямо на счет 1-6. Повторить 3-4 раза.</a:t>
            </a:r>
          </a:p>
          <a:p>
            <a:pPr eaLnBrk="0" hangingPunct="0"/>
            <a:r>
              <a:rPr lang="ru-RU" sz="2400">
                <a:latin typeface="Comic Sans MS" pitchFamily="66" charset="0"/>
                <a:cs typeface="Times New Roman" pitchFamily="18" charset="0"/>
              </a:rPr>
              <a:t>5. </a:t>
            </a:r>
            <a:r>
              <a:rPr lang="ru-RU" sz="2000">
                <a:cs typeface="Times New Roman" pitchFamily="18" charset="0"/>
              </a:rPr>
              <a:t>Не поворачивая головы, закрытыми глазами "посмотреть" направо на счет 1-4 и прямо на счет 1-6. Поднять глаза вверх на счет 1-4, опустить вниз на счет 1-4 и перевести взгляд прямо на счет 1-6. Повторить 4-5 раз.</a:t>
            </a:r>
          </a:p>
          <a:p>
            <a:pPr eaLnBrk="0" hangingPunct="0"/>
            <a:r>
              <a:rPr lang="ru-RU" sz="2400">
                <a:latin typeface="Comic Sans MS" pitchFamily="66" charset="0"/>
                <a:cs typeface="Times New Roman" pitchFamily="18" charset="0"/>
              </a:rPr>
              <a:t>6. </a:t>
            </a:r>
            <a:r>
              <a:rPr lang="ru-RU" sz="2000">
                <a:cs typeface="Times New Roman" pitchFamily="18" charset="0"/>
              </a:rPr>
              <a:t>Посмотреть на указательный палец, удаленный от глаз на расстоянии 25-30 см, и на счет 1-4 приблизить его к кончику носа, потом перевести взор вдаль на счет 1-6. Повторить 4-5 раз.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455988" y="0"/>
            <a:ext cx="5688012" cy="3213100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endParaRPr lang="ru-RU" smtClean="0"/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11188" y="4124325"/>
            <a:ext cx="80645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2800"/>
              <a:t>К</a:t>
            </a:r>
            <a:r>
              <a:rPr lang="el-GR" sz="2800"/>
              <a:t>омпьютерный</a:t>
            </a:r>
            <a:r>
              <a:rPr lang="ru-RU" sz="2800"/>
              <a:t> </a:t>
            </a:r>
            <a:r>
              <a:rPr lang="el-GR" sz="2800"/>
              <a:t>мир так заманчив, красочен и моде</a:t>
            </a:r>
            <a:r>
              <a:rPr lang="ru-RU" sz="2800"/>
              <a:t>н, но компьютер влияет на все биологические характеристики организма человека, и в первую очередь, на его физическое и психическое здоровье. </a:t>
            </a:r>
          </a:p>
        </p:txBody>
      </p:sp>
      <p:pic>
        <p:nvPicPr>
          <p:cNvPr id="19459" name="Рисунок 4" descr="H:\АВДАРМА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5245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9750" y="0"/>
            <a:ext cx="8305800" cy="47625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Arial" charset="0"/>
                <a:cs typeface="Times New Roman" pitchFamily="18" charset="0"/>
              </a:rPr>
              <a:t/>
            </a:r>
            <a:br>
              <a:rPr lang="ru-RU" sz="4000" b="1" smtClean="0">
                <a:latin typeface="Arial" charset="0"/>
                <a:cs typeface="Times New Roman" pitchFamily="18" charset="0"/>
              </a:rPr>
            </a:br>
            <a:r>
              <a:rPr lang="ru-RU" sz="4000" b="1" smtClean="0">
                <a:latin typeface="Arial" charset="0"/>
                <a:cs typeface="Times New Roman" pitchFamily="18" charset="0"/>
              </a:rPr>
              <a:t/>
            </a:r>
            <a:br>
              <a:rPr lang="ru-RU" sz="4000" b="1" smtClean="0">
                <a:latin typeface="Arial" charset="0"/>
                <a:cs typeface="Times New Roman" pitchFamily="18" charset="0"/>
              </a:rPr>
            </a:br>
            <a:r>
              <a:rPr lang="ru-RU" sz="4000" b="1" smtClean="0">
                <a:latin typeface="Arial" charset="0"/>
                <a:cs typeface="Times New Roman" pitchFamily="18" charset="0"/>
              </a:rPr>
              <a:t/>
            </a:r>
            <a:br>
              <a:rPr lang="ru-RU" sz="4000" b="1" smtClean="0">
                <a:latin typeface="Arial" charset="0"/>
                <a:cs typeface="Times New Roman" pitchFamily="18" charset="0"/>
              </a:rPr>
            </a:br>
            <a:r>
              <a:rPr lang="ru-RU" sz="4000" b="1" smtClean="0">
                <a:latin typeface="Arial" charset="0"/>
                <a:cs typeface="Times New Roman" pitchFamily="18" charset="0"/>
              </a:rPr>
              <a:t/>
            </a:r>
            <a:br>
              <a:rPr lang="ru-RU" sz="4000" b="1" smtClean="0">
                <a:latin typeface="Arial" charset="0"/>
                <a:cs typeface="Times New Roman" pitchFamily="18" charset="0"/>
              </a:rPr>
            </a:br>
            <a:r>
              <a:rPr lang="ru-RU" sz="4000" b="1" smtClean="0">
                <a:latin typeface="Arial" charset="0"/>
                <a:cs typeface="Times New Roman" pitchFamily="18" charset="0"/>
              </a:rPr>
              <a:t>Рекомендации при работе на компьютере.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/>
          </a:p>
        </p:txBody>
      </p:sp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179388" y="1268413"/>
            <a:ext cx="929798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endParaRPr lang="ru-RU"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endParaRPr lang="ru-RU">
              <a:solidFill>
                <a:srgbClr val="FFFF00"/>
              </a:solidFill>
              <a:cs typeface="Times New Roman" pitchFamily="18" charset="0"/>
            </a:endParaRP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Работать за современными компьютерами </a:t>
            </a:r>
          </a:p>
          <a:p>
            <a:pPr indent="228600" eaLnBrk="0" hangingPunct="0"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с хорошо освещенным рабочим столом</a:t>
            </a: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cs typeface="Times New Roman" pitchFamily="18" charset="0"/>
              </a:rPr>
              <a:t>Соблюдать надлежащий уход за компьютером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Проводить за компьютером не более трех часов в день.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Каждый час вставать из-за компьютера и делать </a:t>
            </a:r>
          </a:p>
          <a:p>
            <a:pPr indent="228600" eaLnBrk="0" hangingPunct="0"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комплекс упражнений для позвоночника.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Каждый час делать комплекс упражнений для кистей рук.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Каждые полчаса делать гимнастику для глаз.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  <a:p>
            <a:pPr indent="228600" eaLnBrk="0" hangingPunct="0">
              <a:buFontTx/>
              <a:buChar char="•"/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Обязательно чередовать работу за компьютером</a:t>
            </a:r>
          </a:p>
          <a:p>
            <a:pPr indent="228600" eaLnBrk="0" hangingPunct="0">
              <a:tabLst>
                <a:tab pos="-228600" algn="l"/>
              </a:tabLst>
            </a:pPr>
            <a:r>
              <a:rPr lang="ru-RU" sz="24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с прогулкой на свежем воздухе.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  <a:p>
            <a:pPr indent="228600" eaLnBrk="0" hangingPunct="0">
              <a:tabLst>
                <a:tab pos="-228600" algn="l"/>
              </a:tabLst>
            </a:pPr>
            <a:endParaRPr lang="ru-RU" sz="28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0179" name="Picture 2" descr="http://itc.ua/files/pics/1%20komp%20-%202%20u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51435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2268538" y="908050"/>
            <a:ext cx="4572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sz="2400" b="1">
              <a:solidFill>
                <a:srgbClr val="00B0F0"/>
              </a:solidFill>
              <a:latin typeface="Constantia" pitchFamily="18" charset="0"/>
            </a:endParaRPr>
          </a:p>
          <a:p>
            <a:pPr marL="342900" indent="-342900" algn="ctr"/>
            <a:r>
              <a:rPr lang="ru-RU" sz="2000" b="1">
                <a:latin typeface="Constantia" pitchFamily="18" charset="0"/>
              </a:rPr>
              <a:t>Большинство школьников не знают вредных факторов, действующих на человека за компьютером.</a:t>
            </a:r>
          </a:p>
          <a:p>
            <a:pPr marL="342900" indent="-342900" algn="ctr">
              <a:buFontTx/>
              <a:buAutoNum type="arabicPeriod"/>
            </a:pPr>
            <a:endParaRPr lang="ru-RU" sz="2000" b="1">
              <a:latin typeface="Constantia" pitchFamily="18" charset="0"/>
            </a:endParaRPr>
          </a:p>
          <a:p>
            <a:pPr marL="342900" indent="-342900" algn="ctr"/>
            <a:r>
              <a:rPr lang="ru-RU" sz="2000" b="1">
                <a:latin typeface="Constantia" pitchFamily="18" charset="0"/>
              </a:rPr>
              <a:t> Ученики недостаточно заботятся о своём здоровье, проводя много времени за компьютером, что может привести к возникновению различных заболеваний, в том числе психических.</a:t>
            </a:r>
          </a:p>
          <a:p>
            <a:pPr marL="342900" indent="-342900" algn="ctr"/>
            <a:endParaRPr lang="ru-RU" sz="2000" b="1">
              <a:latin typeface="Constantia" pitchFamily="18" charset="0"/>
            </a:endParaRPr>
          </a:p>
          <a:p>
            <a:pPr marL="342900" indent="-342900" algn="ctr"/>
            <a:r>
              <a:rPr lang="ru-RU" sz="2000" b="1">
                <a:latin typeface="Constantia" pitchFamily="18" charset="0"/>
              </a:rPr>
              <a:t> Многие школьники игнорируют методы профилактики заболеваний при работе за компьютером.</a:t>
            </a:r>
          </a:p>
        </p:txBody>
      </p:sp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>
          <a:xfrm>
            <a:off x="357188" y="142875"/>
            <a:ext cx="8305800" cy="1143000"/>
          </a:xfrm>
        </p:spPr>
        <p:txBody>
          <a:bodyPr/>
          <a:lstStyle/>
          <a:p>
            <a:pPr eaLnBrk="1" hangingPunct="1"/>
            <a:r>
              <a:rPr lang="ru-RU" sz="6600" smtClean="0"/>
              <a:t>Выводы:</a:t>
            </a:r>
          </a:p>
        </p:txBody>
      </p:sp>
      <p:pic>
        <p:nvPicPr>
          <p:cNvPr id="51203" name="Picture 2" descr="http://www.microsoft.com/rus/education/img/MultiPointMous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88"/>
            <a:ext cx="2389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s004.radikal.ru/i207/1010/e7/2e228a25e0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002213"/>
            <a:ext cx="24288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AutoShape 8" descr="data:image/jpeg;base64,/9j/4AAQSkZJRgABAQAAAQABAAD/2wCEAAkGBhQQERQUERQWFRUWFhYWGBgVFRQUGBgUGBUVFRUUFBQYHiYeFxkjGRQVHy8gIycpLCwsFx4xNTAqNSYrLCkBCQoKDgwOFw8PGjUlHyUuKiksLCosMCksKSwpKiwsLCwsLCopLCwsKSkpLiwsKSksKSkpKSksLCwsKSwsLCwsLP/AABEIAOEA4QMBIgACEQEDEQH/xAAcAAEAAgIDAQAAAAAAAAAAAAAABgcDBQIECAH/xABNEAABAwICBQcIBAoJBAMAAAABAAIDBBESIQUGBzFREyJBYXGRoTJicoGSscHRFEJSsggjJGOCorPC4fAWFzREU3ODk9IVM0PDJVSj/8QAGgEBAAMBAQEAAAAAAAAAAAAAAAEDBAIFBv/EACsRAQACAgEDAgUDBQAAAAAAAAABAgMRBBIhMQUyEyJBUYFCcZEGM2Ghsf/aAAwDAQACEQMRAD8AvFERAREQEREBERAREQEREBERAREQEREBERAREQEREBERAREQEREBERAREQEREBERAREQEREBERAREQEREBERAREQEREBERAREQEREBERAREQEREBERAREQEREBEWKoqmRtxPc1rR0uIaO8oMqKHaX2pUcFwxxmd+bHN9t1h3XUH0xtfqpbiBrYW8QMbvadl3BTqRclTVMjaXSOaxo6XODR3lRHTG1eiguGOdM7hGOb63usO66pav0jNUOxTSueeLnF3dfIeoLplo7e3NT0ic6a23VRa7kIoouBOKR1r8TYeCibtetKzEyMnqLDI8njLAd9rAYQVpa481389KsHY3JaKoH5xniw/JdVrEzpDSf1oaSgYw/Sy5xxYmPhZdljYXLmC9xnkt5qxtX0lVSGNrqMkNLvx/4kGxAsHBwGLPd1FWBJgdvwntsfeulNoOnfmYIiePJsv3gK+2GJ8I208G1qtayeSSiikZTvLJXRVAaA4EA2viLhmMxcKdata7UukABBK0yYA90YJxM8kOBuBeznAXUOm1LoyCPo7ADvw4m9nkkLQbLKdsGnaqNgwsEczWjM2AkiIGefQqcmPpjadruREVSRERAREQEREBdaumLG3H2mj1Fwv4Lsrp6WbeJ/UL92aDq6Z09FRsD53FrS7CCGudnYno6gVqBtKof8Z3+1L/AMVi2k0/KUBI+q+N3ecP76qmHRb3eS0m3UvY4fCxZ8c2tMxO9MWfkWx36Yhbo2j0P+Of9qb/AILl/WNQ/wCP/wDnN/wVUQ6De7ot6QcFudG6pAg8obk7rZWV1/TuPX9cq68nLbxVYLdoVEf7wPYlH7q5jXyiP95Z6w8fuqt6jUx7TzXAjryPYuhDoF7mkjyh9TpSPTePaNxcnk5Y7TVbQ14oz/eY/H5LK3XGkO6pi9oD3qk3xFpsRYjeCstJRuldhaL8eocSrJ9IxxG+txHOtvWlzTay0z2kCqjbfpbIwEdl7+5RjSWrej6g4pKx8jvOq4z3Yhl6lEIdXXveWhwsBfEd3YQtmzVBhYecS7oNi31gHeOtZ7cDDSf7n+l1eRkt+lnm1CofqzOO7P6RTu7csN961Wt+pEVJR/SYXyPsWXDiwjC44b4mgbnED1rqVOq8jOvsa5TDRVA6bREsD22cGytAI/1GZelbuVXI4tcVIvW21uLPN56ZrpSU2kndA+K5NqTYYt+fvXyv3LX1DzZea0O1UTAtP89KsHYxm2qFyM4TlbhIOnsVVNnN7Kz9i8tnVQsTdsRytxkHSetdY5+aBZxYftH14fksZj9H2f4rNy587+ewriao+d7JK2oYDH1N7iPcVC9RubrJUDi2bxDHKbunvx9gj4KD6qm2s7+tr+rfA0/BUZvamF2oiLIkREQEREBEXy6D6sVUy7HDiCsq4u3II/pxgkoH3/wmuN/NwuPuUQ0VXRC1yLqccjjpns4tlZ98KmxBcjBc33cV7Xp2OMlb1mdPP5d5x2rMQsNtfE7pGSzYmEc0qvZ9HSRkXvc7rb7rY01NVYcg63WQtluJWI3FlNeTbepqmMj8sgtLU00xeDGztOWYWl/6nNE7n37Ct5ojT+M2N7+C5+BfFHVHd1GemSeme0urpPQT5gCWEP45eK1lAx1M5zXjCTuJyHep+dKst0KJ6w6QEnNyI8QuuPmvf5JjsjNjrT54nuzaMDhfE5rg6+YOeeS2kTrYsRBBvck55i1g3oAUMbZvkvNuxfPpF8nE9t1bk4fxJ3tVTl9Ma0mDquCI33ZHeb8Pku9q/pqOaR7WG/NB7jb95V0/M5krb6pVHJ1cfBxLD+kCB42VWbgVritMT3h1j5s2yRGuyvtaqDkKmeL7EjwPRuS39UhRx4u0qxtrtByddjG6WNjv0m3Y77re9V04ZkL5yXrtd9YdqtDYu78dUj82w9zz81V0gs/1hWXsd/tM4P8Agg90g+anH7oJW7l194+S4nD1+HyXAQ9XiPmvhg6v1v4rb2QPt0X9dlBdDnDrQ3rb76X+Cm7obcfaPzUDpDh1nh6wOknfTO49iqy+1MLyRRfSe03R1M8slqWhwsSA2R+8XGbWkbiuiNsuiif7V3xT/wDBY0psi6Oh9NQ1cQlp3iSM7nAEeBAK7yAiIgjuuukJIYWmJxYS6xItuwnj1rzPUa717/LrKk/60g8AV6V17b+TtPB7fiF5TqRgldkDhe7I7jZxyPVkg7p1jqyL/Sai3Hlpbd+JbTVfWurFVAPpU9jI0EctIQQcrEE9akZ2wtLA36MRa1o2vY2LL6pAZcs83goHoyp/K4n2DbzMdZuQF5AbNHQBey61Gx6u1cmxwgk3JsSTvOJjXEn1kqEikERIbbIkW6wSPgpbqm/8UB5jD4vb+6obp1uCqmH5wn2ud8V6HBibXtWPsy8m0ViJlsImYsyAVnfM5oyFlpYdI4crErstrw49I7Tkt9sVo8qa5az4l09I08kudri+63xXZ0dq+LAuLgemxHvW5hkbYXIXKbSMTMrkngPiTkFRn9QjBTVp1Ca8atrdXmXV/o0HAkSO7CQtZUasPxZOBHE5eHSuxWax4RzA32sXfaw8Voa3WCpP/lwjzeTv4D4rzaev0j2zM/hZfiUnz/12qjQzmXvb5rENFOLb5KN6Q0nK6wdNKevlHe4FdDFKP/NJb0nk+C1V/qCNe1ltwa77JdJRYeCQtLHNcN7SHDtBv8FG6eWpP/ale4ZeUA77wK7gqq0b2B3ZHfwbYrTHrvHtXVuyieDeJ3VJdslJjp6ecfVeW/oyNDm+LPFU5NvV5abp31Og3CRtpGRh5FtzoXX3egD3qjZwvHmYt3r4e39O7W1Xl9ysLZFJarl64T+0Yq+q/K7lPdkrvy1/XA/78ZSnugW4ajq9/wAlxNSeHv8AkseM3NhfPiB0BcXOd9ke1/BbkMhqer3qBzk/0jpj0kM3f5Ujfgpo5xyuBvHST09ihlXlrFRdfJf+0KrL7UwhGv8AH+XG5sCyK532GGxNvUuesWrtFBCH09aJn3Aw2ZzrmxLWtJLABnzuzeue0tlqwf5TfBzx8FE1mmdTKXpHYXLfRbRwe73n5KxFWOwKS+j3DhIfe5WcuAREQR/Xht6V3U5p/WC8qabZhqZxwlk++5esdcGXpJeoA9xBXlbWplqyf/MJ7wD8UGpWSnfZ7Twc09xBWO6XQertUJLxx9bJB7Mlx94qK6+18UFY4SOwlzGP3E5WwdA8xb7Uea9PAfPe32ow8eNlqdqFK0TQyFrS4xuaCWgnmuvk47vLVkcm3Gn4lY2oz44yU1KHHWIudaGGSRv2mg2PWOrtW5hqMgcJGW5xaLdRsStCK6zc3Ovu33WKm0iMwSLHfcdnR61kz+rcu8T0zr8M9MOKsx9UgqNJyHIOA9EZd+9a+4zxXJWb6VHhticOptmgD1rh9JjHkgnrJzHrC8X4t7zu8TMtc6+7E48PcF9EBtcrOdYoowccZy7DfvC61JUS1pPI043+WC5rR2ncewLj4t43Nq6j7zMI6In2zufszNpI7XfYjtaT3XXMMjyEbMWYHkl2Z3AALb6L1CA51Q8vO/C3mtvwvvPgpNTUbIhZjQ0dQsvI5HqmKs/JM2n+Ia8fEvPu7I7T6uSPAL3cmOkAC9uAAybn0rdU+jWxizB6+nvXd5QLj9IF7ZX4XF+5ePm5mfN2nx9m6mGlPDPQwBzJI3bnCx7HNLXe5eb6+mMb3MdvY5zD2tJafEL0jRy88dYI+PwVHbSqDkdIzi2TyJR+m0E/rYl9/wCi5vi8Km/Mbj+GHPXV5QqqCm+yl35ceuGT3sKhdT0qYbLHfl7euKX3A/BevX3QoW8Qb5EfyAOPUvmB3EeyT8VtGZL4ZwPrDvC3xWZczMR5av6M48fU0qE6SFtYKD0ovvyBWSyYHcQew3Vc6dy1goPTi/bPVWaNVTExPeER2qMtVt9AjulkUMU42rOxVDHDp5Yd0x+agyyW8ul/fg9yXo5hwk+fzVsKn/wd3/iKgeePcFcC5BERBrdYmXppR5jvcvK2u8dq2XrwHvY1esdKMxQyDi13uXlbaBHarvxjYe7EPggjKWX1EHpHZ1UXoInfZkgPtMY0+9NsMREEEg+rKWkXtcPYTb9Ra7ZdNi0XJ5scTvW0O/4KWbQNEmroi1lrh8bxfqNj4OXGeYilpnw5tXqjSk5ajm33fBctH6Ikl/GDEQRcb7Wvlfr/AJ6FOdH6nRCxkaHPyv0bjfcOF7KRw02Ecxh9TSfcvk8vq2vlw1mXeLgfW86QSh0JPKfIDRlnkL3tey3cWqF/KcLZZNBCkzaOQ7o3ezb32XMaJmd9S3a5vuusVs3Pyz8lJj9olrrgw08ztpqbVenZYluIjdizG/gtu0hosAAB0CwHcFmbq9KTmWj9L5Bcn6sPdvkaB02BPibKifTOdnn54n8rYy46e11DWBcTVAdK2UWqwaLGQnP7I+aO1Vi6XPPrA6+Cup/T/Jme8a/JPJqjcsUbjc3zzyJ47lglbGCLA8N5/npUuGr0I+qT2uckmhoAPIYDxIDvvZL0sfoGb9V4Uznj6QjsGlCHs6AHN7sr+Chu3DR+GWnmG5zHRntY7E3wee5WW+emi8ueNv6ULLdwBUD2tafo6mjDIp2PlbK1zQy7srOa/MCwydff0L3/AE/gzw8dqb3uds+S/XO1MzHP1KW7MD/8hH/ly/cUSmZmpVs0NtIRejL+yct1fdCtd1Y7mOWjJUgwgjPcsP0WPoA6PHcvZw5q0ju8L1H07JyskWpMREQw6I8k9qg+szradoD50f7Z6sOGIAc0W7/iq410dh0xQngWftnLLybRbcvT4eCcGGuOZ8IttEdfkDx5f9oD8VDVLddX4oKZ3n1A/WaoksFvLWu38HZ/NqR1g+DVdCo/8HeUY6lt8yAfuq8FyCIiDHO27SOory3tMhw1Ef8Alkey93zXqd+5eZ9rUNpozwdO3ue0oIAiIgvfYi7HSSs4xEd0kg/eVl6Nk5SmjJIF425m28NAJz4EeCqvYDLcOb1SD9aN37ytAasR+O6w6c1M9/I+FkbfKqLfpxt9wXJmmIGC3K4vaee9oWZmr0Q6FmboiMfVXMREeIGul1oibubK70YnfGy6lRrjhaXCmmIAJNzEzIC53vJ8FIRQM+yO5aXXWdkVFOeaDyZAGQOeWQ9a6FcV34QzGOcGUjyRlzpWix9TStLU/hC1LgQymhA84vf7rKrqyQco/wBJ3vWDlQo2LKj21aSqJY4wYWY3tbzYh9ZwbvcTxUh0nX6XjJLpJCOLGsIHsAFVBoatEdRC92TWyxuPTZrXtJPcF6UbtR0RKbGoa0npfHKwe0W2CmJFQ6Q1lrH3D6mYHhic0/NR+rklf5U0jvSe4/FemavVSnqWg4WPa4AgkNeCCLgg8LcFFNJ7HYH3MYcw+Y7L2XXU7FBSQO43/nrXKIHpVl6W2QTsvyb2u6nAsPeLj3KIV+qVXBflIH2HS0Yx3tuoEeqMlItnTrV8HZJ+yeo7UMJNlxjY+xLQ6w3kA2HaRuSO0j0PNpyOPy5I2ek9rfeVr59fqNm+oYfQxP8Augqh4wSVuKLVuqm/7dPK7rwEDvdYK740o0s2p2rUo8nlX9jA0frEKJaR1jbX19LIxjmYXMZziCT+MJvlu3rjRbLK6W12MYPOfc9zbraR6iM0dNE+qqWh7SJAwAMFmne5zjcNuLZAk52G+0ddr9hFNYBeip+qaceIKjjIXHcCewE+5WxT6ToIYiRI+ZrSea1zYgXEi+HFeR2Z4Ab7LvDW6ijsGMp3XNrNfVPcOsuOHLs7lzNUsewCgeyacvY5t2ZFzS2+69r+pXgq41W01CyW7QWuc02Bfia9uRPJvsDcW3OHzVg0tU2Vocw3B/kgjoK5mNDMiIuR8cvOm2GLO/CeQe0CfgvRZVF7U9FPndIyMXcJg7MgZYTfM+kgpxFIGakVJ3hg7X/ILuQagP8ArytHotJ8TZBMdgc9pi3znjvjB/dV9qkdmOh20lXGGFzsTude32HAZDdvV3KZBQ7aBr0dG8k1rQXS4szezQ3D0dJ53gpitNp/QMFUAJmsdbcHND+4HMKIFV1G0CSctPLvtfNoOEW7G5d612uE0klI8wEE3Bcb3OAZmx43spBp7ZbSDnMdyPTflgxtvRfc9y1rdXqClkcJKthvzcLpHvLSWg3LogwOPbcZq3fbWhSboyTnvXcpdAzytLo4ZHtbYOc1ji0E7rm1grZptJaOYLwMkfJG1z4zHTxxFzhmRy/OcD1m61tXr1cgsp289w50szpCcWYJbHYnp6D6lx0iK6P2dVD5GtlMcDSAccjw8AHdlFiN+rJb+TZkMGJtUHuys1kDzkbZucXWbvOWfy69RrdUFxGJkQLSW4ImMvbI4Xus73kLoS6TnkY4STSPa4Z4nvcxwGYuALGxHHoGaagWDqxrA7RcZhbUAx2uxlRJFeN2eLAGc7Ad+H3Z3y1W1w//AGL9FoYSTfjd+G3iOpVfgGRAF91sndGZHlH4da+8nna2R3A7r2sbYiOnqsOtT2E7qdqjyQGiZ9mnEZZmxC9+hrACe291pa/aDVPGAFjASLuY1zyBfoMpzyWgijxC1wHNzsTa/QbGzR67lCW2eS4Ak+SQWkjjiAztlcFynaHKfTk0uLFK44jYNxFhBBGdrWt2Ebl1Xuu4lziXWscR4WyBzv3/ADWem0S+cWijke7i1heL9BB4dqlNNsxqiGhoi44nOfbMbnREGxHAZdaREyNLorS0lM4GJ+EkdRxcBbPh2qa6D2lzxuAniZICOlpicDffidYHIHKxK7OjtkbsxJOQ129kTA1u/i6+fq6VJ9H7MaKGzpGY7DIzPc/cPsk4fBXx01j5oR3dvV7adR1UjYm4mSOJAGHECQLnnDd6wFD9p+oMtdVGeAg3a1pa4keSLDDlYfO6mTdZqSnvFSMD3DLBAwWHpFtmt/SstpomWeZwfMwMaNzQbn9I/AXWe0R+zp5+/q3rW5GI24tfGfAuC4HVaWHN1NUE8cIIt+iSvTppmn6o7lifo2M/VC5HnN9fI1jQyOZjmkFt43ghw3EZK3dQK+R7s2uDJI2vIIIwSZZWPrHqCln/AEeP7KzwUbWeSLKZtMjLZfURcgoTp3U589Q54JANtwHQLb7qbIggsGzofWJPabe4LYU+oMLd4B7bu96lSINdQaDjhN2C3YAPcu3U1IYBxJsO3M+4FZlrNPMdyYdH5TDiH8fd60EW2h1+kYmsfQhpjDXmXyS7cLWac7AA+SSSTuVYVeuFRVxMYah4fG9xxAshDmloBY84ruItkbHyjfcru0Pp+OpBA5sjcnMORB+IUc1s2YRVZMkf4mbM42jmuPGRg3nzhY9q78CnKhshfHfG9oJvdz5GgHOx8htieB4rr00wEriwtAADSLiMh4zuAA7KwycDdbXSugZqOQMrmc07pTika70XE29RF+pdNsL5CwUbJZbPF2xxOwuYTYguAQa5lzE9zWk4sT8Jbi3mxBdizy6bX6lyqGYWMvfBiYDiOK7SObcYW7j03Clb9RKyqBwU0VOMQILpG3Y4G/NjZdw6ciFJ6fZFPUAiqqyGu3tjitcek/M7ukIhW3/Tnh2K+EFtjezMwbgjM38FhdTRAkYg7ESQ0DGcxmLgZq76HY/QRm72vmP52Qkey3CFJ6HV6mpxaGGOP0WNb4jNNwl56pNWamYARU07xYAF4wNsN2b8lvqHZXWSeW6KIdV5HeGXirrqKyCIXkexo85wHvWgrNpuj4jYTiR32YmulPcwFSIrQbGIsjNJLKRnYWjF/Vc+Kkmjtm1ND5EMYPFwxnvdcrC/aFPL/ZaCZ3B0xbA3ts4l3gseDS9T5UsNM09EUbpX+3IQ39VTsSZmiYoxziAB6gtTXa80EBwNkEsn2IQZnX9FgNvWurBsybJnVyy1B/PSEt/2m2Z4FSbR2q8EDcMbGtHBrQ0dwUdYjH9I66pypqUQNP16g871Qsue9zVzj1DlqDetnkm8y/JR9nJszcPSJU4jhDdwAXNc9UjW6N1fhp2hsbGtA3AAADsAyWxAX1FyCIiAiIgIiICIiAiIgL4RdfUQRPWDU/lHcrC4xyDc5u/sI+sF0aPXCSmIZXssBkJmglp9L7J7VOl1KzRjJRZwC6ifpI1Z05RzMu6WBzT0Pcwj1tK6FZtC0dTCxqIgB0MIPgF1KvZHRSPxGFmfDE0ey0gLu0OzWji8mCIf6bSe8glOw0Um2Ok3U0Usx/NRE3PqCwO2iaQl/s+jXi/TM9sfgc1P4NBRMyDfgO4LtMo2Dc0Jv/ArPltO1H16anB+y18rh7gs8ez+tm/tNfUO4iPDAPC5VlhoX1R1SIFSbIqQG8jOVPGZz5j+uSPBSSh1UghFmMa0cGtDR3BblFAwx0bG7mhZQF9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1206" name="AutoShape 10" descr="data:image/jpeg;base64,/9j/4AAQSkZJRgABAQAAAQABAAD/2wCEAAkGBhQQERQUERQWFRUWFhYWGBgVFRQUGBgUGBUVFRUUFBQYHiYeFxkjGRQVHy8gIycpLCwsFx4xNTAqNSYrLCkBCQoKDgwOFw8PGjUlHyUuKiksLCosMCksKSwpKiwsLCwsLCopLCwsKSkpLiwsKSksKSkpKSksLCwsKSwsLCwsLP/AABEIAOEA4QMBIgACEQEDEQH/xAAcAAEAAgIDAQAAAAAAAAAAAAAABgcDBQIECAH/xABNEAABAwICBQcIBAoJBAMAAAABAAIDBBESIQUGBzFREyJBYXGRoTJicoGSscHRFEJSsggjJGOCorPC4fAWFzREU3ODk9IVM0PDJVSj/8QAGgEBAAMBAQEAAAAAAAAAAAAAAAEDBAIFBv/EACsRAQACAgEDAgUDBQAAAAAAAAABAgMRBBIhMQUyEyJBUYFCcZEGM2Ghsf/aAAwDAQACEQMRAD8AvFERAREQEREBERAREQEREBERAREQEREBERAREQEREBERAREQEREBERAREQEREBERAREQEREBERAREQEREBERAREQEREBERAREQEREBERAREQEREBERAREQEREBEWKoqmRtxPc1rR0uIaO8oMqKHaX2pUcFwxxmd+bHN9t1h3XUH0xtfqpbiBrYW8QMbvadl3BTqRclTVMjaXSOaxo6XODR3lRHTG1eiguGOdM7hGOb63usO66pav0jNUOxTSueeLnF3dfIeoLplo7e3NT0ic6a23VRa7kIoouBOKR1r8TYeCibtetKzEyMnqLDI8njLAd9rAYQVpa481389KsHY3JaKoH5xniw/JdVrEzpDSf1oaSgYw/Sy5xxYmPhZdljYXLmC9xnkt5qxtX0lVSGNrqMkNLvx/4kGxAsHBwGLPd1FWBJgdvwntsfeulNoOnfmYIiePJsv3gK+2GJ8I208G1qtayeSSiikZTvLJXRVAaA4EA2viLhmMxcKdata7UukABBK0yYA90YJxM8kOBuBeznAXUOm1LoyCPo7ADvw4m9nkkLQbLKdsGnaqNgwsEczWjM2AkiIGefQqcmPpjadruREVSRERAREQEREBdaumLG3H2mj1Fwv4Lsrp6WbeJ/UL92aDq6Z09FRsD53FrS7CCGudnYno6gVqBtKof8Z3+1L/AMVi2k0/KUBI+q+N3ecP76qmHRb3eS0m3UvY4fCxZ8c2tMxO9MWfkWx36Yhbo2j0P+Of9qb/AILl/WNQ/wCP/wDnN/wVUQ6De7ot6QcFudG6pAg8obk7rZWV1/TuPX9cq68nLbxVYLdoVEf7wPYlH7q5jXyiP95Z6w8fuqt6jUx7TzXAjryPYuhDoF7mkjyh9TpSPTePaNxcnk5Y7TVbQ14oz/eY/H5LK3XGkO6pi9oD3qk3xFpsRYjeCstJRuldhaL8eocSrJ9IxxG+txHOtvWlzTay0z2kCqjbfpbIwEdl7+5RjSWrej6g4pKx8jvOq4z3Yhl6lEIdXXveWhwsBfEd3YQtmzVBhYecS7oNi31gHeOtZ7cDDSf7n+l1eRkt+lnm1CofqzOO7P6RTu7csN961Wt+pEVJR/SYXyPsWXDiwjC44b4mgbnED1rqVOq8jOvsa5TDRVA6bREsD22cGytAI/1GZelbuVXI4tcVIvW21uLPN56ZrpSU2kndA+K5NqTYYt+fvXyv3LX1DzZea0O1UTAtP89KsHYxm2qFyM4TlbhIOnsVVNnN7Kz9i8tnVQsTdsRytxkHSetdY5+aBZxYftH14fksZj9H2f4rNy587+ewriao+d7JK2oYDH1N7iPcVC9RubrJUDi2bxDHKbunvx9gj4KD6qm2s7+tr+rfA0/BUZvamF2oiLIkREQEREBEXy6D6sVUy7HDiCsq4u3II/pxgkoH3/wmuN/NwuPuUQ0VXRC1yLqccjjpns4tlZ98KmxBcjBc33cV7Xp2OMlb1mdPP5d5x2rMQsNtfE7pGSzYmEc0qvZ9HSRkXvc7rb7rY01NVYcg63WQtluJWI3FlNeTbepqmMj8sgtLU00xeDGztOWYWl/6nNE7n37Ct5ojT+M2N7+C5+BfFHVHd1GemSeme0urpPQT5gCWEP45eK1lAx1M5zXjCTuJyHep+dKst0KJ6w6QEnNyI8QuuPmvf5JjsjNjrT54nuzaMDhfE5rg6+YOeeS2kTrYsRBBvck55i1g3oAUMbZvkvNuxfPpF8nE9t1bk4fxJ3tVTl9Ma0mDquCI33ZHeb8Pku9q/pqOaR7WG/NB7jb95V0/M5krb6pVHJ1cfBxLD+kCB42VWbgVritMT3h1j5s2yRGuyvtaqDkKmeL7EjwPRuS39UhRx4u0qxtrtByddjG6WNjv0m3Y77re9V04ZkL5yXrtd9YdqtDYu78dUj82w9zz81V0gs/1hWXsd/tM4P8Agg90g+anH7oJW7l194+S4nD1+HyXAQ9XiPmvhg6v1v4rb2QPt0X9dlBdDnDrQ3rb76X+Cm7obcfaPzUDpDh1nh6wOknfTO49iqy+1MLyRRfSe03R1M8slqWhwsSA2R+8XGbWkbiuiNsuiif7V3xT/wDBY0psi6Oh9NQ1cQlp3iSM7nAEeBAK7yAiIgjuuukJIYWmJxYS6xItuwnj1rzPUa717/LrKk/60g8AV6V17b+TtPB7fiF5TqRgldkDhe7I7jZxyPVkg7p1jqyL/Sai3Hlpbd+JbTVfWurFVAPpU9jI0EctIQQcrEE9akZ2wtLA36MRa1o2vY2LL6pAZcs83goHoyp/K4n2DbzMdZuQF5AbNHQBey61Gx6u1cmxwgk3JsSTvOJjXEn1kqEikERIbbIkW6wSPgpbqm/8UB5jD4vb+6obp1uCqmH5wn2ud8V6HBibXtWPsy8m0ViJlsImYsyAVnfM5oyFlpYdI4crErstrw49I7Tkt9sVo8qa5az4l09I08kudri+63xXZ0dq+LAuLgemxHvW5hkbYXIXKbSMTMrkngPiTkFRn9QjBTVp1Ca8atrdXmXV/o0HAkSO7CQtZUasPxZOBHE5eHSuxWax4RzA32sXfaw8Voa3WCpP/lwjzeTv4D4rzaev0j2zM/hZfiUnz/12qjQzmXvb5rENFOLb5KN6Q0nK6wdNKevlHe4FdDFKP/NJb0nk+C1V/qCNe1ltwa77JdJRYeCQtLHNcN7SHDtBv8FG6eWpP/ale4ZeUA77wK7gqq0b2B3ZHfwbYrTHrvHtXVuyieDeJ3VJdslJjp6ecfVeW/oyNDm+LPFU5NvV5abp31Og3CRtpGRh5FtzoXX3egD3qjZwvHmYt3r4e39O7W1Xl9ysLZFJarl64T+0Yq+q/K7lPdkrvy1/XA/78ZSnugW4ajq9/wAlxNSeHv8AkseM3NhfPiB0BcXOd9ke1/BbkMhqer3qBzk/0jpj0kM3f5Ujfgpo5xyuBvHST09ihlXlrFRdfJf+0KrL7UwhGv8AH+XG5sCyK532GGxNvUuesWrtFBCH09aJn3Aw2ZzrmxLWtJLABnzuzeue0tlqwf5TfBzx8FE1mmdTKXpHYXLfRbRwe73n5KxFWOwKS+j3DhIfe5WcuAREQR/Xht6V3U5p/WC8qabZhqZxwlk++5esdcGXpJeoA9xBXlbWplqyf/MJ7wD8UGpWSnfZ7Twc09xBWO6XQertUJLxx9bJB7Mlx94qK6+18UFY4SOwlzGP3E5WwdA8xb7Uea9PAfPe32ow8eNlqdqFK0TQyFrS4xuaCWgnmuvk47vLVkcm3Gn4lY2oz44yU1KHHWIudaGGSRv2mg2PWOrtW5hqMgcJGW5xaLdRsStCK6zc3Ovu33WKm0iMwSLHfcdnR61kz+rcu8T0zr8M9MOKsx9UgqNJyHIOA9EZd+9a+4zxXJWb6VHhticOptmgD1rh9JjHkgnrJzHrC8X4t7zu8TMtc6+7E48PcF9EBtcrOdYoowccZy7DfvC61JUS1pPI043+WC5rR2ncewLj4t43Nq6j7zMI6In2zufszNpI7XfYjtaT3XXMMjyEbMWYHkl2Z3AALb6L1CA51Q8vO/C3mtvwvvPgpNTUbIhZjQ0dQsvI5HqmKs/JM2n+Ia8fEvPu7I7T6uSPAL3cmOkAC9uAAybn0rdU+jWxizB6+nvXd5QLj9IF7ZX4XF+5ePm5mfN2nx9m6mGlPDPQwBzJI3bnCx7HNLXe5eb6+mMb3MdvY5zD2tJafEL0jRy88dYI+PwVHbSqDkdIzi2TyJR+m0E/rYl9/wCi5vi8Km/Mbj+GHPXV5QqqCm+yl35ceuGT3sKhdT0qYbLHfl7euKX3A/BevX3QoW8Qb5EfyAOPUvmB3EeyT8VtGZL4ZwPrDvC3xWZczMR5av6M48fU0qE6SFtYKD0ovvyBWSyYHcQew3Vc6dy1goPTi/bPVWaNVTExPeER2qMtVt9AjulkUMU42rOxVDHDp5Yd0x+agyyW8ul/fg9yXo5hwk+fzVsKn/wd3/iKgeePcFcC5BERBrdYmXppR5jvcvK2u8dq2XrwHvY1esdKMxQyDi13uXlbaBHarvxjYe7EPggjKWX1EHpHZ1UXoInfZkgPtMY0+9NsMREEEg+rKWkXtcPYTb9Ra7ZdNi0XJ5scTvW0O/4KWbQNEmroi1lrh8bxfqNj4OXGeYilpnw5tXqjSk5ajm33fBctH6Ikl/GDEQRcb7Wvlfr/AJ6FOdH6nRCxkaHPyv0bjfcOF7KRw02Ecxh9TSfcvk8vq2vlw1mXeLgfW86QSh0JPKfIDRlnkL3tey3cWqF/KcLZZNBCkzaOQ7o3ezb32XMaJmd9S3a5vuusVs3Pyz8lJj9olrrgw08ztpqbVenZYluIjdizG/gtu0hosAAB0CwHcFmbq9KTmWj9L5Bcn6sPdvkaB02BPibKifTOdnn54n8rYy46e11DWBcTVAdK2UWqwaLGQnP7I+aO1Vi6XPPrA6+Cup/T/Jme8a/JPJqjcsUbjc3zzyJ47lglbGCLA8N5/npUuGr0I+qT2uckmhoAPIYDxIDvvZL0sfoGb9V4Uznj6QjsGlCHs6AHN7sr+Chu3DR+GWnmG5zHRntY7E3wee5WW+emi8ueNv6ULLdwBUD2tafo6mjDIp2PlbK1zQy7srOa/MCwydff0L3/AE/gzw8dqb3uds+S/XO1MzHP1KW7MD/8hH/ly/cUSmZmpVs0NtIRejL+yct1fdCtd1Y7mOWjJUgwgjPcsP0WPoA6PHcvZw5q0ju8L1H07JyskWpMREQw6I8k9qg+szradoD50f7Z6sOGIAc0W7/iq410dh0xQngWftnLLybRbcvT4eCcGGuOZ8IttEdfkDx5f9oD8VDVLddX4oKZ3n1A/WaoksFvLWu38HZ/NqR1g+DVdCo/8HeUY6lt8yAfuq8FyCIiDHO27SOory3tMhw1Ef8Alkey93zXqd+5eZ9rUNpozwdO3ue0oIAiIgvfYi7HSSs4xEd0kg/eVl6Nk5SmjJIF425m28NAJz4EeCqvYDLcOb1SD9aN37ytAasR+O6w6c1M9/I+FkbfKqLfpxt9wXJmmIGC3K4vaee9oWZmr0Q6FmboiMfVXMREeIGul1oibubK70YnfGy6lRrjhaXCmmIAJNzEzIC53vJ8FIRQM+yO5aXXWdkVFOeaDyZAGQOeWQ9a6FcV34QzGOcGUjyRlzpWix9TStLU/hC1LgQymhA84vf7rKrqyQco/wBJ3vWDlQo2LKj21aSqJY4wYWY3tbzYh9ZwbvcTxUh0nX6XjJLpJCOLGsIHsAFVBoatEdRC92TWyxuPTZrXtJPcF6UbtR0RKbGoa0npfHKwe0W2CmJFQ6Q1lrH3D6mYHhic0/NR+rklf5U0jvSe4/FemavVSnqWg4WPa4AgkNeCCLgg8LcFFNJ7HYH3MYcw+Y7L2XXU7FBSQO43/nrXKIHpVl6W2QTsvyb2u6nAsPeLj3KIV+qVXBflIH2HS0Yx3tuoEeqMlItnTrV8HZJ+yeo7UMJNlxjY+xLQ6w3kA2HaRuSO0j0PNpyOPy5I2ek9rfeVr59fqNm+oYfQxP8Augqh4wSVuKLVuqm/7dPK7rwEDvdYK740o0s2p2rUo8nlX9jA0frEKJaR1jbX19LIxjmYXMZziCT+MJvlu3rjRbLK6W12MYPOfc9zbraR6iM0dNE+qqWh7SJAwAMFmne5zjcNuLZAk52G+0ddr9hFNYBeip+qaceIKjjIXHcCewE+5WxT6ToIYiRI+ZrSea1zYgXEi+HFeR2Z4Ab7LvDW6ijsGMp3XNrNfVPcOsuOHLs7lzNUsewCgeyacvY5t2ZFzS2+69r+pXgq41W01CyW7QWuc02Bfia9uRPJvsDcW3OHzVg0tU2Vocw3B/kgjoK5mNDMiIuR8cvOm2GLO/CeQe0CfgvRZVF7U9FPndIyMXcJg7MgZYTfM+kgpxFIGakVJ3hg7X/ILuQagP8ArytHotJ8TZBMdgc9pi3znjvjB/dV9qkdmOh20lXGGFzsTude32HAZDdvV3KZBQ7aBr0dG8k1rQXS4szezQ3D0dJ53gpitNp/QMFUAJmsdbcHND+4HMKIFV1G0CSctPLvtfNoOEW7G5d612uE0klI8wEE3Bcb3OAZmx43spBp7ZbSDnMdyPTflgxtvRfc9y1rdXqClkcJKthvzcLpHvLSWg3LogwOPbcZq3fbWhSboyTnvXcpdAzytLo4ZHtbYOc1ji0E7rm1grZptJaOYLwMkfJG1z4zHTxxFzhmRy/OcD1m61tXr1cgsp289w50szpCcWYJbHYnp6D6lx0iK6P2dVD5GtlMcDSAccjw8AHdlFiN+rJb+TZkMGJtUHuys1kDzkbZucXWbvOWfy69RrdUFxGJkQLSW4ImMvbI4Xus73kLoS6TnkY4STSPa4Z4nvcxwGYuALGxHHoGaagWDqxrA7RcZhbUAx2uxlRJFeN2eLAGc7Ad+H3Z3y1W1w//AGL9FoYSTfjd+G3iOpVfgGRAF91sndGZHlH4da+8nna2R3A7r2sbYiOnqsOtT2E7qdqjyQGiZ9mnEZZmxC9+hrACe291pa/aDVPGAFjASLuY1zyBfoMpzyWgijxC1wHNzsTa/QbGzR67lCW2eS4Ak+SQWkjjiAztlcFynaHKfTk0uLFK44jYNxFhBBGdrWt2Ebl1Xuu4lziXWscR4WyBzv3/ADWem0S+cWijke7i1heL9BB4dqlNNsxqiGhoi44nOfbMbnREGxHAZdaREyNLorS0lM4GJ+EkdRxcBbPh2qa6D2lzxuAniZICOlpicDffidYHIHKxK7OjtkbsxJOQ129kTA1u/i6+fq6VJ9H7MaKGzpGY7DIzPc/cPsk4fBXx01j5oR3dvV7adR1UjYm4mSOJAGHECQLnnDd6wFD9p+oMtdVGeAg3a1pa4keSLDDlYfO6mTdZqSnvFSMD3DLBAwWHpFtmt/SstpomWeZwfMwMaNzQbn9I/AXWe0R+zp5+/q3rW5GI24tfGfAuC4HVaWHN1NUE8cIIt+iSvTppmn6o7lifo2M/VC5HnN9fI1jQyOZjmkFt43ghw3EZK3dQK+R7s2uDJI2vIIIwSZZWPrHqCln/AEeP7KzwUbWeSLKZtMjLZfURcgoTp3U589Q54JANtwHQLb7qbIggsGzofWJPabe4LYU+oMLd4B7bu96lSINdQaDjhN2C3YAPcu3U1IYBxJsO3M+4FZlrNPMdyYdH5TDiH8fd60EW2h1+kYmsfQhpjDXmXyS7cLWac7AA+SSSTuVYVeuFRVxMYah4fG9xxAshDmloBY84ruItkbHyjfcru0Pp+OpBA5sjcnMORB+IUc1s2YRVZMkf4mbM42jmuPGRg3nzhY9q78CnKhshfHfG9oJvdz5GgHOx8htieB4rr00wEriwtAADSLiMh4zuAA7KwycDdbXSugZqOQMrmc07pTika70XE29RF+pdNsL5CwUbJZbPF2xxOwuYTYguAQa5lzE9zWk4sT8Jbi3mxBdizy6bX6lyqGYWMvfBiYDiOK7SObcYW7j03Clb9RKyqBwU0VOMQILpG3Y4G/NjZdw6ciFJ6fZFPUAiqqyGu3tjitcek/M7ukIhW3/Tnh2K+EFtjezMwbgjM38FhdTRAkYg7ESQ0DGcxmLgZq76HY/QRm72vmP52Qkey3CFJ6HV6mpxaGGOP0WNb4jNNwl56pNWamYARU07xYAF4wNsN2b8lvqHZXWSeW6KIdV5HeGXirrqKyCIXkexo85wHvWgrNpuj4jYTiR32YmulPcwFSIrQbGIsjNJLKRnYWjF/Vc+Kkmjtm1ND5EMYPFwxnvdcrC/aFPL/ZaCZ3B0xbA3ts4l3gseDS9T5UsNM09EUbpX+3IQ39VTsSZmiYoxziAB6gtTXa80EBwNkEsn2IQZnX9FgNvWurBsybJnVyy1B/PSEt/2m2Z4FSbR2q8EDcMbGtHBrQ0dwUdYjH9I66pypqUQNP16g871Qsue9zVzj1DlqDetnkm8y/JR9nJszcPSJU4jhDdwAXNc9UjW6N1fhp2hsbGtA3AAADsAyWxAX1FyCIiAiIgIiICIiAiIgL4RdfUQRPWDU/lHcrC4xyDc5u/sI+sF0aPXCSmIZXssBkJmglp9L7J7VOl1KzRjJRZwC6ifpI1Z05RzMu6WBzT0Pcwj1tK6FZtC0dTCxqIgB0MIPgF1KvZHRSPxGFmfDE0ey0gLu0OzWji8mCIf6bSe8glOw0Um2Ok3U0Usx/NRE3PqCwO2iaQl/s+jXi/TM9sfgc1P4NBRMyDfgO4LtMo2Dc0Jv/ArPltO1H16anB+y18rh7gs8ez+tm/tNfUO4iPDAPC5VlhoX1R1SIFSbIqQG8jOVPGZz5j+uSPBSSh1UghFmMa0cGtDR3BblFAwx0bG7mhZQF9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51207" name="Picture 12" descr="http://hyip-test.net/photos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00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4" descr="http://7kilometr.com/images/article/061110/233453_595a9b2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0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305800" cy="3000375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336600"/>
                </a:solidFill>
                <a:latin typeface="Algerian" pitchFamily="82" charset="0"/>
              </a:rPr>
              <a:t> </a:t>
            </a:r>
            <a:r>
              <a:rPr lang="ru-RU" sz="4900" b="1" smtClean="0">
                <a:solidFill>
                  <a:srgbClr val="FF0000"/>
                </a:solidFill>
                <a:latin typeface="Algerian" pitchFamily="82" charset="0"/>
              </a:rPr>
              <a:t>Заключение:</a:t>
            </a:r>
            <a:r>
              <a:rPr lang="ru-RU" sz="4900" b="1" smtClean="0">
                <a:solidFill>
                  <a:srgbClr val="336600"/>
                </a:solidFill>
                <a:latin typeface="Algerian" pitchFamily="82" charset="0"/>
              </a:rPr>
              <a:t/>
            </a:r>
            <a:br>
              <a:rPr lang="ru-RU" sz="4900" b="1" smtClean="0">
                <a:solidFill>
                  <a:srgbClr val="336600"/>
                </a:solidFill>
                <a:latin typeface="Algerian" pitchFamily="82" charset="0"/>
              </a:rPr>
            </a:br>
            <a:r>
              <a:rPr lang="ru-RU" sz="2400" b="1" smtClean="0"/>
              <a:t>Мы считаем, что необходимо вести борьбу за здоровье , проводить обучение, как детей, так и родителей. Мы предложили провести родительские собрания и классные часы в нашей школе на тему: «Компьютер и здоровье школьника», которая в наше время является одной из самых актуальных.</a:t>
            </a:r>
            <a:r>
              <a:rPr lang="ru-RU" sz="4900" b="1" smtClean="0">
                <a:solidFill>
                  <a:srgbClr val="002060"/>
                </a:solidFill>
              </a:rPr>
              <a:t/>
            </a:r>
            <a:br>
              <a:rPr lang="ru-RU" sz="4900" b="1" smtClean="0">
                <a:solidFill>
                  <a:srgbClr val="002060"/>
                </a:solidFill>
              </a:rPr>
            </a:br>
            <a:r>
              <a:rPr lang="ru-RU" sz="4900" b="1" smtClean="0">
                <a:solidFill>
                  <a:srgbClr val="002060"/>
                </a:solidFill>
              </a:rPr>
              <a:t>     </a:t>
            </a:r>
            <a:r>
              <a:rPr lang="ru-RU" sz="4800" b="1" smtClean="0">
                <a:solidFill>
                  <a:srgbClr val="FF0000"/>
                </a:solidFill>
              </a:rPr>
              <a:t>БЕРЕГИТЕ ДЕТЕЙ!</a:t>
            </a: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44900"/>
            <a:ext cx="36433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448675" cy="53578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                                                         </a:t>
            </a:r>
            <a:r>
              <a:rPr lang="ru-RU" sz="3600" b="1" dirty="0" smtClean="0">
                <a:solidFill>
                  <a:srgbClr val="FFFF00"/>
                </a:solidFill>
              </a:rPr>
              <a:t>ЛИТЕРАТУРА.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en-US" sz="2000" b="1" dirty="0" smtClean="0">
                <a:solidFill>
                  <a:srgbClr val="FFFF00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1.А.П.Александрова. Медицинская энциклопедия.</a:t>
            </a:r>
            <a:br>
              <a:rPr lang="ru-RU" sz="2000" dirty="0" smtClean="0"/>
            </a:br>
            <a:r>
              <a:rPr lang="ru-RU" sz="2000" dirty="0" smtClean="0"/>
              <a:t>2. Ахутина Т.В. </a:t>
            </a: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технологии: нейропсихологический подход // Вопросы психологии. - 2009. - №4.</a:t>
            </a:r>
            <a:br>
              <a:rPr lang="ru-RU" sz="2000" dirty="0" smtClean="0"/>
            </a:br>
            <a:r>
              <a:rPr lang="ru-RU" sz="2000" dirty="0" smtClean="0"/>
              <a:t>3. Гигиенические требования к </a:t>
            </a:r>
            <a:r>
              <a:rPr lang="ru-RU" sz="2000" dirty="0" err="1" smtClean="0"/>
              <a:t>видеодисплейным</a:t>
            </a:r>
            <a:r>
              <a:rPr lang="ru-RU" sz="2000" dirty="0" smtClean="0"/>
              <a:t> терминалам, персональным ЭВМ и организация работы. Санитарные правила и нормы. </a:t>
            </a:r>
            <a:r>
              <a:rPr lang="ru-RU" sz="2000" dirty="0" err="1" smtClean="0"/>
              <a:t>СанПиН</a:t>
            </a:r>
            <a:r>
              <a:rPr lang="ru-RU" sz="2000" dirty="0" smtClean="0"/>
              <a:t> 2.2.2. 542-96</a:t>
            </a:r>
            <a:br>
              <a:rPr lang="ru-RU" sz="2000" dirty="0" smtClean="0"/>
            </a:br>
            <a:r>
              <a:rPr lang="ru-RU" sz="2000" dirty="0" smtClean="0"/>
              <a:t>4. Ермилова И.А. Собираетесь в школу? Тренируйте глаза!/ Ермилова И.А.//Здоровье школьника – 2010 - №8, стр.56. </a:t>
            </a:r>
            <a:br>
              <a:rPr lang="ru-RU" sz="2000" dirty="0" smtClean="0"/>
            </a:br>
            <a:r>
              <a:rPr lang="ru-RU" sz="2000" dirty="0" smtClean="0"/>
              <a:t>5. В.И. Кормилицын, М.С. </a:t>
            </a:r>
            <a:r>
              <a:rPr lang="ru-RU" sz="2000" dirty="0" err="1" smtClean="0"/>
              <a:t>Цицкишвили</a:t>
            </a:r>
            <a:r>
              <a:rPr lang="ru-RU" sz="2000" dirty="0" smtClean="0"/>
              <a:t>, Ю.И. </a:t>
            </a:r>
            <a:r>
              <a:rPr lang="ru-RU" sz="2000" dirty="0" err="1" smtClean="0"/>
              <a:t>Яламов</a:t>
            </a:r>
            <a:r>
              <a:rPr lang="ru-RU" sz="2000" dirty="0" smtClean="0"/>
              <a:t> «Основы компьютерной техники», М., 2009г.</a:t>
            </a:r>
            <a:br>
              <a:rPr lang="ru-RU" sz="2000" dirty="0" smtClean="0"/>
            </a:br>
            <a:r>
              <a:rPr lang="ru-RU" sz="2000" dirty="0" smtClean="0"/>
              <a:t>6. А.И.Ревин. «Специфика зрения человека».</a:t>
            </a:r>
            <a:br>
              <a:rPr lang="ru-RU" sz="2000" dirty="0" smtClean="0"/>
            </a:br>
            <a:r>
              <a:rPr lang="ru-RU" sz="2000" dirty="0" smtClean="0"/>
              <a:t>7.А.А.Сурков. Энциклопедия.  О влиянии компьютерной техники на зрение человека.</a:t>
            </a:r>
            <a:br>
              <a:rPr lang="ru-RU" sz="2000" dirty="0" smtClean="0"/>
            </a:br>
            <a:r>
              <a:rPr lang="de-DE" sz="2000" dirty="0" smtClean="0">
                <a:hlinkClick r:id="rId2"/>
              </a:rPr>
              <a:t>http://images.yandex.ru/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de-DE" sz="2000" dirty="0" err="1" smtClean="0"/>
              <a:t>www</a:t>
            </a:r>
            <a:r>
              <a:rPr lang="de-DE" sz="2000" dirty="0" smtClean="0"/>
              <a:t>. </a:t>
            </a:r>
            <a:r>
              <a:rPr lang="de-DE" sz="2000" dirty="0" err="1" smtClean="0"/>
              <a:t>Mednovosti</a:t>
            </a:r>
            <a:r>
              <a:rPr lang="de-DE" sz="2000" dirty="0" smtClean="0"/>
              <a:t>. </a:t>
            </a:r>
            <a:r>
              <a:rPr lang="de-DE" sz="2000" dirty="0" err="1" smtClean="0"/>
              <a:t>ru</a:t>
            </a:r>
            <a:r>
              <a:rPr lang="de-DE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de-DE" sz="2000" dirty="0" smtClean="0"/>
              <a:t> www.Inopressa. </a:t>
            </a:r>
            <a:r>
              <a:rPr lang="de-DE" sz="2000" dirty="0" err="1" smtClean="0"/>
              <a:t>ru</a:t>
            </a:r>
            <a:r>
              <a:rPr lang="de-DE" sz="20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Здоровье ребенка и компьютер.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Трудно представить современный обучающий процесс и досуг ребенка без этой чудо – машины.</a:t>
            </a:r>
          </a:p>
        </p:txBody>
      </p:sp>
      <p:pic>
        <p:nvPicPr>
          <p:cNvPr id="6148" name="Picture 2" descr="http://www.bandb.ru/news-foto-2008/Trigem-Lluon-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708275"/>
            <a:ext cx="675005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313" y="0"/>
            <a:ext cx="4643437" cy="1428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ДЕТИ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И КОМПЬЮТЕР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3284538"/>
            <a:ext cx="6480175" cy="17526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FF00"/>
                </a:solidFill>
              </a:rPr>
              <a:t>Что такое </a:t>
            </a:r>
            <a:r>
              <a:rPr lang="ru-RU" sz="5400" smtClean="0">
                <a:solidFill>
                  <a:srgbClr val="FF0000"/>
                </a:solidFill>
              </a:rPr>
              <a:t>хорошо</a:t>
            </a:r>
            <a:r>
              <a:rPr lang="ru-RU" sz="5400" smtClean="0">
                <a:solidFill>
                  <a:srgbClr val="FFFF00"/>
                </a:solidFill>
              </a:rPr>
              <a:t> </a:t>
            </a:r>
            <a:br>
              <a:rPr lang="ru-RU" sz="5400" smtClean="0">
                <a:solidFill>
                  <a:srgbClr val="FFFF00"/>
                </a:solidFill>
              </a:rPr>
            </a:br>
            <a:r>
              <a:rPr lang="ru-RU" sz="5400" smtClean="0">
                <a:solidFill>
                  <a:srgbClr val="FFFF00"/>
                </a:solidFill>
              </a:rPr>
              <a:t>и </a:t>
            </a:r>
            <a:br>
              <a:rPr lang="ru-RU" sz="5400" smtClean="0">
                <a:solidFill>
                  <a:srgbClr val="FFFF00"/>
                </a:solidFill>
              </a:rPr>
            </a:br>
            <a:r>
              <a:rPr lang="ru-RU" sz="5400" smtClean="0">
                <a:solidFill>
                  <a:srgbClr val="FFFF00"/>
                </a:solidFill>
              </a:rPr>
              <a:t>что такое</a:t>
            </a:r>
            <a:r>
              <a:rPr lang="ru-RU" sz="5400" smtClean="0">
                <a:solidFill>
                  <a:schemeClr val="tx1"/>
                </a:solidFill>
              </a:rPr>
              <a:t> плохо</a:t>
            </a:r>
          </a:p>
        </p:txBody>
      </p:sp>
      <p:pic>
        <p:nvPicPr>
          <p:cNvPr id="21507" name="Picture 2" descr="http://desktopwallpapers.org.ua/large/201107/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feme.com.ua/uploads/posts/2012-02/1329838622_3662ff3ca9ab3cd273d119023830ec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freesmileys.smiliesuche.de/grosse/grosse-big-smilies-086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412875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05800" cy="2786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Положительное влияние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компьютера на ребенка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1857375"/>
            <a:ext cx="6429375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Компьютерные игры развивают у ребенка: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*быстроту реакции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*мелкую  моторику рук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*визуальное восприятие объектов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*логическое мышление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4437063"/>
            <a:ext cx="796131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Компьютерные игры учат ребенка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*классифицировать и обобщать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*аналитически мыслить в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нестандартной ситуации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  <a:cs typeface="+mn-cs"/>
              </a:rPr>
              <a:t>*добиваться своей цели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6629400" cy="18256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Отрицательное влияние компьютера на ребенка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611188" y="2349500"/>
            <a:ext cx="8353425" cy="4032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При несоблюдении режима компьютер превращается из друга во врага.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ВСЕ ХОРОШО В МЕРУ!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Для каждого  детского возраста существует ограниченное время.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Слишком длительное нахождение перед компьютером может привести к ухудшению зрения, психологической зависимости ребенка от виртуального мира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ru-RU" sz="2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39975" y="1700213"/>
            <a:ext cx="43926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Сидячее положение в течение длительного времени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Воздействие электромагнитного излучения монитора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Утомление глаз, нагрузка на зрение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Перегрузка суставов кистей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Стресс при потере информации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Интернет – зависимость и нагрузка на психику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000099"/>
                </a:solidFill>
                <a:latin typeface="Constantia" pitchFamily="18" charset="0"/>
              </a:rPr>
              <a:t>Аллергия и кишечные инфекции</a:t>
            </a:r>
          </a:p>
          <a:p>
            <a:pPr>
              <a:buFont typeface="Wingdings" pitchFamily="2" charset="2"/>
              <a:buChar char="Ø"/>
            </a:pPr>
            <a:endParaRPr lang="ru-RU" b="1">
              <a:latin typeface="Constantia" pitchFamily="18" charset="0"/>
            </a:endParaRPr>
          </a:p>
        </p:txBody>
      </p:sp>
      <p:sp>
        <p:nvSpPr>
          <p:cNvPr id="24578" name="AutoShape 5"/>
          <p:cNvSpPr>
            <a:spLocks noChangeArrowheads="1"/>
          </p:cNvSpPr>
          <p:nvPr/>
        </p:nvSpPr>
        <p:spPr bwMode="auto">
          <a:xfrm>
            <a:off x="250825" y="188913"/>
            <a:ext cx="8640763" cy="1008062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Основные вредные факторы,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действующие на человека за компьютером:</a:t>
            </a:r>
            <a:r>
              <a:rPr lang="ru-RU" sz="4000" i="1">
                <a:solidFill>
                  <a:schemeClr val="bg1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24579" name="Picture 9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1800225" cy="1354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0" name="Picture 10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84538"/>
            <a:ext cx="1727200" cy="13049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1" name="Picture 11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628775"/>
            <a:ext cx="1728787" cy="13033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2" name="Picture 12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157788"/>
            <a:ext cx="1703388" cy="1285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3" name="Picture 13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5157788"/>
            <a:ext cx="1595437" cy="12049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4" name="Picture 14" descr="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3284538"/>
            <a:ext cx="1800225" cy="13589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4585" name="Picture 15" descr="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5084763"/>
            <a:ext cx="1814512" cy="13700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/>
          </p:cNvSpPr>
          <p:nvPr/>
        </p:nvSpPr>
        <p:spPr bwMode="auto">
          <a:xfrm>
            <a:off x="2286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chemeClr val="tx2"/>
                </a:solidFill>
                <a:latin typeface="Constantia" pitchFamily="18" charset="0"/>
              </a:rPr>
              <a:t/>
            </a:r>
            <a:br>
              <a:rPr lang="ru-RU" sz="3200" b="1">
                <a:solidFill>
                  <a:schemeClr val="tx2"/>
                </a:solidFill>
                <a:latin typeface="Constantia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Constantia" pitchFamily="18" charset="0"/>
              </a:rPr>
              <a:t>                             </a:t>
            </a:r>
            <a:r>
              <a:rPr lang="ru-RU" sz="3600" b="1">
                <a:solidFill>
                  <a:schemeClr val="bg1"/>
                </a:solidFill>
                <a:latin typeface="Algerian" pitchFamily="82" charset="0"/>
              </a:rPr>
              <a:t>Внимание!</a:t>
            </a:r>
            <a:r>
              <a:rPr lang="ru-RU" sz="3600" b="1">
                <a:solidFill>
                  <a:srgbClr val="336600"/>
                </a:solidFill>
                <a:latin typeface="Algerian" pitchFamily="82" charset="0"/>
              </a:rPr>
              <a:t/>
            </a:r>
            <a:br>
              <a:rPr lang="ru-RU" sz="3600" b="1">
                <a:solidFill>
                  <a:srgbClr val="336600"/>
                </a:solidFill>
                <a:latin typeface="Algerian" pitchFamily="82" charset="0"/>
              </a:rPr>
            </a:br>
            <a:r>
              <a:rPr lang="ru-RU" sz="3600" b="1">
                <a:solidFill>
                  <a:schemeClr val="bg1"/>
                </a:solidFill>
                <a:latin typeface="Algerian" pitchFamily="82" charset="0"/>
              </a:rPr>
              <a:t>Неправильная посадка за компьютером!</a:t>
            </a:r>
            <a:br>
              <a:rPr lang="ru-RU" sz="3600" b="1">
                <a:solidFill>
                  <a:schemeClr val="bg1"/>
                </a:solidFill>
                <a:latin typeface="Algerian" pitchFamily="82" charset="0"/>
              </a:rPr>
            </a:br>
            <a:endParaRPr lang="ru-RU" sz="3600" b="1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5605" name="i-main-pic" descr="Картинка 15 из 16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830</Words>
  <Application>Microsoft Office PowerPoint</Application>
  <PresentationFormat>Экран (4:3)</PresentationFormat>
  <Paragraphs>207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Лист Microsoft Office Excel 97-2003</vt:lpstr>
      <vt:lpstr>Диаграмма</vt:lpstr>
      <vt:lpstr>Влияние компьютера  на здоровье человека. Рук. Учитель биологии: Караваева М.Н.</vt:lpstr>
      <vt:lpstr>Цели нашей работы:</vt:lpstr>
      <vt:lpstr> </vt:lpstr>
      <vt:lpstr>Здоровье ребенка и компьютер.</vt:lpstr>
      <vt:lpstr>ДЕТИ  И КОМПЬЮТЕР</vt:lpstr>
      <vt:lpstr>Положительное влияние компьютера на ребенка  </vt:lpstr>
      <vt:lpstr>Отрицательное влияние компьютера на ребенка</vt:lpstr>
      <vt:lpstr>Слайд 8</vt:lpstr>
      <vt:lpstr>Слайд 9</vt:lpstr>
      <vt:lpstr>Электромагнитное излучение</vt:lpstr>
      <vt:lpstr>Слайд 11</vt:lpstr>
      <vt:lpstr>Перегрузка суставов кистей</vt:lpstr>
      <vt:lpstr>Стресс при потере информации</vt:lpstr>
      <vt:lpstr>Интернет зависимость и нагрузка на психику</vt:lpstr>
      <vt:lpstr>Аллергия </vt:lpstr>
      <vt:lpstr>НАШИ ИССЛЕДОВАНИЯ</vt:lpstr>
      <vt:lpstr>Есть ли в доме компьютер                     Опрошено 40 человек</vt:lpstr>
      <vt:lpstr>Сколько времени проводишь за компьютером?        </vt:lpstr>
      <vt:lpstr>Слайд 19</vt:lpstr>
      <vt:lpstr> Степень переутомления и перегрузки учащихся </vt:lpstr>
      <vt:lpstr>      Устают ли глаза от работы на компьютере </vt:lpstr>
      <vt:lpstr>Пульс и кровяное  давление </vt:lpstr>
      <vt:lpstr>Изменение сахара в крови.</vt:lpstr>
      <vt:lpstr>НАШИ РЕКОМЕНДАЦИИ</vt:lpstr>
      <vt:lpstr>Слайд 25</vt:lpstr>
      <vt:lpstr>Слайд 26</vt:lpstr>
      <vt:lpstr>Слайд 27</vt:lpstr>
      <vt:lpstr>Слайд 28</vt:lpstr>
      <vt:lpstr>  Упражнения для разминки.  </vt:lpstr>
      <vt:lpstr>    Рекомендации при работе на компьютере. </vt:lpstr>
      <vt:lpstr>Выводы:</vt:lpstr>
      <vt:lpstr> Заключение: Мы считаем, что необходимо вести борьбу за здоровье , проводить обучение, как детей, так и родителей. Мы предложили провести родительские собрания и классные часы в нашей школе на тему: «Компьютер и здоровье школьника», которая в наше время является одной из самых актуальных.      БЕРЕГИТЕ ДЕТЕЙ!</vt:lpstr>
      <vt:lpstr>                                                         ЛИТЕРАТУРА.   1.А.П.Александрова. Медицинская энциклопедия. 2. Ахутина Т.В. Здоровьесберегающие технологии: нейропсихологический подход // Вопросы психологии. - 2009. - №4. 3. Гигиенические требования к видеодисплейным терминалам, персональным ЭВМ и организация работы. Санитарные правила и нормы. СанПиН 2.2.2. 542-96 4. Ермилова И.А. Собираетесь в школу? Тренируйте глаза!/ Ермилова И.А.//Здоровье школьника – 2010 - №8, стр.56.  5. В.И. Кормилицын, М.С. Цицкишвили, Ю.И. Яламов «Основы компьютерной техники», М., 2009г. 6. А.И.Ревин. «Специфика зрения человека». 7.А.А.Сурков. Энциклопедия.  О влиянии компьютерной техники на зрение человека. http://images.yandex.ru/ www. Mednovosti. ru   www.Inopressa. ru. 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и здоровье.</dc:title>
  <dc:creator>Admin</dc:creator>
  <cp:lastModifiedBy>RePack by SPecialiST</cp:lastModifiedBy>
  <cp:revision>109</cp:revision>
  <dcterms:created xsi:type="dcterms:W3CDTF">2012-03-25T10:18:37Z</dcterms:created>
  <dcterms:modified xsi:type="dcterms:W3CDTF">2022-08-13T07:55:26Z</dcterms:modified>
</cp:coreProperties>
</file>