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69" r:id="rId4"/>
    <p:sldId id="257" r:id="rId5"/>
    <p:sldId id="258" r:id="rId6"/>
    <p:sldId id="259" r:id="rId7"/>
    <p:sldId id="264" r:id="rId8"/>
    <p:sldId id="268" r:id="rId9"/>
    <p:sldId id="260" r:id="rId10"/>
    <p:sldId id="261" r:id="rId11"/>
    <p:sldId id="262" r:id="rId12"/>
    <p:sldId id="263" r:id="rId13"/>
    <p:sldId id="265" r:id="rId14"/>
    <p:sldId id="270" r:id="rId15"/>
    <p:sldId id="267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  <a:srgbClr val="FEC2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62" y="-2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8;&#1072;&#1073;&#1086;&#1090;&#1072;%20&#1087;&#1086;%20&#1075;&#1088;&#1091;&#1087;&#1087;&#1072;&#1084;\&#1087;&#1086;&#1076;&#1075;&#1086;&#1090;&#1086;&#1074;&#1080;&#1090;&#1077;&#1083;&#1100;&#1085;&#1072;&#1103;\&#1092;&#1101;&#1084;&#1087;\&#1092;&#1101;&#1084;&#1087;\2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511256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Презентация по формированию элементарных математических представлений </a:t>
            </a:r>
            <a:r>
              <a:rPr lang="ru-RU" sz="2800" b="1" dirty="0" smtClean="0">
                <a:solidFill>
                  <a:srgbClr val="FF0000"/>
                </a:solidFill>
              </a:rPr>
              <a:t> у дошкольников 6-7 лет «Путешествие </a:t>
            </a:r>
            <a:r>
              <a:rPr lang="ru-RU" sz="2800" b="1" dirty="0" smtClean="0">
                <a:solidFill>
                  <a:srgbClr val="FF0000"/>
                </a:solidFill>
              </a:rPr>
              <a:t>по сказкам»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   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Автор: Волкова Татьяна Геннадьевна,            </a:t>
            </a:r>
            <a:b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воспитатель 1 квалификационной категории. </a:t>
            </a:r>
            <a:b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Муниципальное бюджетное общеобразовательное </a:t>
            </a:r>
            <a:b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   учреждение «Центр образования №7</a:t>
            </a:r>
            <a:b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имени Героя Советского Союза Сергея Николаевича Судейского», г. Тула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369530"/>
            <a:ext cx="8694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Book Antiqua" pitchFamily="18" charset="0"/>
              </a:rPr>
              <a:t>Задание для «красных» </a:t>
            </a:r>
            <a:endParaRPr lang="ru-RU" sz="36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15861"/>
            <a:ext cx="3855996" cy="3650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96752"/>
            <a:ext cx="2880320" cy="4536504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164288" y="1628800"/>
            <a:ext cx="1763688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Ребята, задание называется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 лишнее слово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называю слова, а вы называйте которое из них лишнее и почему.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Понедельник, вторник, среда, пятница, утро.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Март, апрель, неделя, май июнь.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Лето, осень, зима, воскресенье.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Утро, вечер, ночь, день, месяц.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870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369530"/>
            <a:ext cx="8694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Book Antiqua" pitchFamily="18" charset="0"/>
              </a:rPr>
              <a:t>Задание для «синих» </a:t>
            </a:r>
            <a:endParaRPr lang="ru-RU" sz="3600" b="1" dirty="0">
              <a:solidFill>
                <a:srgbClr val="000099"/>
              </a:solidFill>
              <a:latin typeface="Book Antiqu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40" y="1015862"/>
            <a:ext cx="3841812" cy="3375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76872"/>
            <a:ext cx="2520280" cy="4037293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588224" y="808881"/>
            <a:ext cx="208823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1.Назови число, следующее за числом 3.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Назови соседей числа 8.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Какое число находится между числами 8 и 10.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Назови, какое число больше 3, но меньше 5.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После, какого числа идёт число 6.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Назови число, предшествующее числу 4.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Назови число, последующее числу 7.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768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67023"/>
            <a:ext cx="5040560" cy="52591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15227" y="332656"/>
            <a:ext cx="6487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Задание от Буратино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586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16632"/>
            <a:ext cx="2242090" cy="23393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43104" y="403348"/>
            <a:ext cx="668690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Book Antiqua" pitchFamily="18" charset="0"/>
              </a:rPr>
              <a:t>П</a:t>
            </a:r>
            <a:r>
              <a:rPr lang="ru-RU" sz="2400" dirty="0" smtClean="0">
                <a:latin typeface="Book Antiqua" pitchFamily="18" charset="0"/>
              </a:rPr>
              <a:t>оставьте </a:t>
            </a:r>
            <a:r>
              <a:rPr lang="ru-RU" sz="2400" dirty="0">
                <a:latin typeface="Book Antiqua" pitchFamily="18" charset="0"/>
              </a:rPr>
              <a:t>карандаш на красную точку. Начинаем. </a:t>
            </a:r>
            <a:endParaRPr lang="ru-RU" sz="2400" dirty="0" smtClean="0">
              <a:latin typeface="Book Antiqua" pitchFamily="18" charset="0"/>
            </a:endParaRPr>
          </a:p>
          <a:p>
            <a:pPr algn="ctr"/>
            <a:r>
              <a:rPr lang="ru-RU" dirty="0" smtClean="0">
                <a:latin typeface="Book Antiqua" pitchFamily="18" charset="0"/>
              </a:rPr>
              <a:t>8 клеток </a:t>
            </a:r>
            <a:r>
              <a:rPr lang="ru-RU" dirty="0">
                <a:latin typeface="Book Antiqua" pitchFamily="18" charset="0"/>
              </a:rPr>
              <a:t>– вправо </a:t>
            </a:r>
            <a:endParaRPr lang="ru-RU" dirty="0" smtClean="0">
              <a:latin typeface="Book Antiqua" pitchFamily="18" charset="0"/>
            </a:endParaRPr>
          </a:p>
          <a:p>
            <a:pPr algn="ctr"/>
            <a:r>
              <a:rPr lang="ru-RU" dirty="0" smtClean="0">
                <a:latin typeface="Book Antiqua" pitchFamily="18" charset="0"/>
              </a:rPr>
              <a:t>2 </a:t>
            </a:r>
            <a:r>
              <a:rPr lang="ru-RU" dirty="0">
                <a:latin typeface="Book Antiqua" pitchFamily="18" charset="0"/>
              </a:rPr>
              <a:t>клетки – вверх </a:t>
            </a:r>
            <a:endParaRPr lang="ru-RU" dirty="0" smtClean="0">
              <a:latin typeface="Book Antiqua" pitchFamily="18" charset="0"/>
            </a:endParaRPr>
          </a:p>
          <a:p>
            <a:pPr algn="ctr"/>
            <a:r>
              <a:rPr lang="ru-RU" dirty="0" smtClean="0">
                <a:latin typeface="Book Antiqua" pitchFamily="18" charset="0"/>
              </a:rPr>
              <a:t>4 </a:t>
            </a:r>
            <a:r>
              <a:rPr lang="ru-RU" dirty="0">
                <a:latin typeface="Book Antiqua" pitchFamily="18" charset="0"/>
              </a:rPr>
              <a:t>клетки – </a:t>
            </a:r>
            <a:r>
              <a:rPr lang="ru-RU" dirty="0" smtClean="0">
                <a:latin typeface="Book Antiqua" pitchFamily="18" charset="0"/>
              </a:rPr>
              <a:t>вправо</a:t>
            </a:r>
          </a:p>
          <a:p>
            <a:pPr algn="ctr"/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>
                <a:latin typeface="Book Antiqua" pitchFamily="18" charset="0"/>
              </a:rPr>
              <a:t>5 клеток – вниз </a:t>
            </a:r>
            <a:endParaRPr lang="ru-RU" dirty="0" smtClean="0">
              <a:latin typeface="Book Antiqua" pitchFamily="18" charset="0"/>
            </a:endParaRPr>
          </a:p>
          <a:p>
            <a:pPr algn="ctr"/>
            <a:r>
              <a:rPr lang="ru-RU" dirty="0" smtClean="0">
                <a:latin typeface="Book Antiqua" pitchFamily="18" charset="0"/>
              </a:rPr>
              <a:t>4 </a:t>
            </a:r>
            <a:r>
              <a:rPr lang="ru-RU" dirty="0">
                <a:latin typeface="Book Antiqua" pitchFamily="18" charset="0"/>
              </a:rPr>
              <a:t>клетки – влево </a:t>
            </a:r>
            <a:endParaRPr lang="ru-RU" dirty="0" smtClean="0">
              <a:latin typeface="Book Antiqua" pitchFamily="18" charset="0"/>
            </a:endParaRPr>
          </a:p>
          <a:p>
            <a:pPr algn="ctr"/>
            <a:r>
              <a:rPr lang="ru-RU" dirty="0" smtClean="0">
                <a:latin typeface="Book Antiqua" pitchFamily="18" charset="0"/>
              </a:rPr>
              <a:t>2 </a:t>
            </a:r>
            <a:r>
              <a:rPr lang="ru-RU" dirty="0">
                <a:latin typeface="Book Antiqua" pitchFamily="18" charset="0"/>
              </a:rPr>
              <a:t>клетки – </a:t>
            </a:r>
            <a:r>
              <a:rPr lang="ru-RU" dirty="0" smtClean="0">
                <a:latin typeface="Book Antiqua" pitchFamily="18" charset="0"/>
              </a:rPr>
              <a:t>вверх</a:t>
            </a:r>
          </a:p>
          <a:p>
            <a:pPr algn="ctr"/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>
                <a:latin typeface="Book Antiqua" pitchFamily="18" charset="0"/>
              </a:rPr>
              <a:t>4 клетки – влево </a:t>
            </a:r>
            <a:endParaRPr lang="ru-RU" dirty="0" smtClean="0">
              <a:latin typeface="Book Antiqua" pitchFamily="18" charset="0"/>
            </a:endParaRPr>
          </a:p>
          <a:p>
            <a:pPr algn="ctr"/>
            <a:r>
              <a:rPr lang="ru-RU" dirty="0" smtClean="0">
                <a:latin typeface="Book Antiqua" pitchFamily="18" charset="0"/>
              </a:rPr>
              <a:t>3 клетки </a:t>
            </a:r>
            <a:r>
              <a:rPr lang="ru-RU" dirty="0">
                <a:latin typeface="Book Antiqua" pitchFamily="18" charset="0"/>
              </a:rPr>
              <a:t>– вниз </a:t>
            </a:r>
            <a:endParaRPr lang="ru-RU" dirty="0" smtClean="0">
              <a:latin typeface="Book Antiqua" pitchFamily="18" charset="0"/>
            </a:endParaRPr>
          </a:p>
          <a:p>
            <a:pPr algn="ctr"/>
            <a:r>
              <a:rPr lang="ru-RU" dirty="0" smtClean="0">
                <a:latin typeface="Book Antiqua" pitchFamily="18" charset="0"/>
              </a:rPr>
              <a:t>1 </a:t>
            </a:r>
            <a:r>
              <a:rPr lang="ru-RU" dirty="0">
                <a:latin typeface="Book Antiqua" pitchFamily="18" charset="0"/>
              </a:rPr>
              <a:t>клетка – </a:t>
            </a:r>
            <a:r>
              <a:rPr lang="ru-RU" dirty="0" smtClean="0">
                <a:latin typeface="Book Antiqua" pitchFamily="18" charset="0"/>
              </a:rPr>
              <a:t>влево</a:t>
            </a:r>
          </a:p>
          <a:p>
            <a:pPr algn="ctr"/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>
                <a:latin typeface="Book Antiqua" pitchFamily="18" charset="0"/>
              </a:rPr>
              <a:t>1 клетка – </a:t>
            </a:r>
            <a:r>
              <a:rPr lang="ru-RU" dirty="0" smtClean="0">
                <a:latin typeface="Book Antiqua" pitchFamily="18" charset="0"/>
              </a:rPr>
              <a:t>вверх</a:t>
            </a:r>
          </a:p>
          <a:p>
            <a:pPr algn="ctr"/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>
                <a:latin typeface="Book Antiqua" pitchFamily="18" charset="0"/>
              </a:rPr>
              <a:t>1 клетка – </a:t>
            </a:r>
            <a:r>
              <a:rPr lang="ru-RU" dirty="0" smtClean="0">
                <a:latin typeface="Book Antiqua" pitchFamily="18" charset="0"/>
              </a:rPr>
              <a:t>влево</a:t>
            </a:r>
          </a:p>
          <a:p>
            <a:pPr algn="ctr"/>
            <a:r>
              <a:rPr lang="ru-RU" dirty="0" smtClean="0">
                <a:latin typeface="Book Antiqua" pitchFamily="18" charset="0"/>
              </a:rPr>
              <a:t>1 клетка- вниз</a:t>
            </a:r>
          </a:p>
          <a:p>
            <a:pPr algn="ctr"/>
            <a:r>
              <a:rPr lang="ru-RU" dirty="0" smtClean="0">
                <a:latin typeface="Book Antiqua" pitchFamily="18" charset="0"/>
              </a:rPr>
              <a:t>1 клетка – влево</a:t>
            </a:r>
          </a:p>
          <a:p>
            <a:pPr algn="ctr"/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>
                <a:latin typeface="Book Antiqua" pitchFamily="18" charset="0"/>
              </a:rPr>
              <a:t>3 клетки – </a:t>
            </a:r>
            <a:r>
              <a:rPr lang="ru-RU" dirty="0" smtClean="0">
                <a:latin typeface="Book Antiqua" pitchFamily="18" charset="0"/>
              </a:rPr>
              <a:t>вверх</a:t>
            </a:r>
          </a:p>
          <a:p>
            <a:pPr algn="ctr"/>
            <a:r>
              <a:rPr lang="ru-RU" dirty="0" smtClean="0">
                <a:latin typeface="Book Antiqua" pitchFamily="18" charset="0"/>
              </a:rPr>
              <a:t>1 клетка - влево</a:t>
            </a:r>
          </a:p>
          <a:p>
            <a:pPr algn="ctr"/>
            <a:r>
              <a:rPr lang="ru-RU" dirty="0" smtClean="0">
                <a:latin typeface="Book Antiqua" pitchFamily="18" charset="0"/>
              </a:rPr>
              <a:t> 1 клетка - вверх</a:t>
            </a:r>
          </a:p>
          <a:p>
            <a:pPr algn="ctr"/>
            <a:endParaRPr lang="ru-RU" dirty="0">
              <a:latin typeface="Book Antiqua" pitchFamily="18" charset="0"/>
            </a:endParaRPr>
          </a:p>
          <a:p>
            <a:pPr algn="ctr"/>
            <a:r>
              <a:rPr lang="ru-RU" dirty="0" smtClean="0">
                <a:latin typeface="Book Antiqua" pitchFamily="18" charset="0"/>
              </a:rPr>
              <a:t>Что же получилось?</a:t>
            </a:r>
            <a:endParaRPr lang="ru-RU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379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10e5/00020cb4-d63d1dad/hello_html_6533aac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16632"/>
            <a:ext cx="2242090" cy="23393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1340768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Book Antiqua" pitchFamily="18" charset="0"/>
              </a:rPr>
              <a:t>Спасибо вам, ребята!</a:t>
            </a:r>
          </a:p>
          <a:p>
            <a:pPr algn="ctr"/>
            <a:endParaRPr lang="ru-RU" sz="40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Book Antiqua" pitchFamily="18" charset="0"/>
              </a:rPr>
              <a:t>Интересное получилось путешествие!</a:t>
            </a:r>
          </a:p>
          <a:p>
            <a:pPr algn="ctr"/>
            <a:endParaRPr lang="ru-RU" sz="40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Book Antiqua" pitchFamily="18" charset="0"/>
              </a:rPr>
              <a:t>До новых встреч!</a:t>
            </a:r>
            <a:endParaRPr lang="ru-RU" sz="4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865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Презентация по формированию элементарных математических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представлений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у дошкольников 6-7 лет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«Путешествие по сказкам»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Волкова Татьяна Геннадьевна, воспитатель 1 квалификационной категории.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«Центр образования №7 имени Героя Советского Союза Сергея Николаевича Судейского», г. Тула (МБОУ «ЦО №7»)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Аннотация к презентации: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"Без игры нет и не может быть полноценного умственного развития. Игра - это огромное светлое окно, через которое в духовный мир ребенка вливается живительный поток представлений, понятий. Игра - это искра, зажигающая огонек пытливости и любознательности." B.А. Сухомлинский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Презентация содержит 16 слайдов, с информацией об авторе, аннотацией, с вопросами и заданиями, дидактическими играми от сказочных персонажей. Предназначена для проведения занятия по ФЭМП в игровой форме, с выполнением разного рода заданий.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Навигация осуществляется по щелчку мыши.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Цель: создать условия для развития у детей дошкольного возраста элементарных математических представлений посредством дидактических игр.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Задачи: Развивать воображение, формировать и поддерживать у детей устойчивый интерес к получению знаний по ФЭМП различными способами, развитие умственных способностей у детей через дидактические игры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3672408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rgbClr val="000099"/>
                </a:solidFill>
              </a:rPr>
              <a:t/>
            </a:r>
            <a:br>
              <a:rPr lang="ru-RU" sz="1800" b="1" dirty="0" smtClean="0">
                <a:solidFill>
                  <a:srgbClr val="000099"/>
                </a:solidFill>
              </a:rPr>
            </a:br>
            <a:r>
              <a:rPr lang="ru-RU" sz="1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"Без игры нет и не может быть полноценного умственного развития. Игра - это огромное светлое окно, через которое в духовный мир ребенка вливается живительный поток представлений, понятий. Игра - это искра, зажигающая огонек пытливости и любознательности." B.А. Сухомлинский</a:t>
            </a:r>
            <a:br>
              <a:rPr lang="ru-RU" sz="1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создать условия для развития у детей дошкольного возраста элементарных математических представлений посредством дидактических игр.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Развивать воображение, формировать и поддерживать у детей устойчивый интерес к получению знаний по ФЭМП различными способами, развитие умственных способностей у детей через дидактические игры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292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Book Antiqua" pitchFamily="18" charset="0"/>
                <a:ea typeface="Calibri"/>
              </a:rPr>
              <a:t>Ребята, вы  </a:t>
            </a:r>
            <a:r>
              <a:rPr lang="ru-RU" sz="3600" dirty="0">
                <a:latin typeface="Book Antiqua" pitchFamily="18" charset="0"/>
                <a:ea typeface="Calibri"/>
              </a:rPr>
              <a:t>хорошо </a:t>
            </a:r>
            <a:r>
              <a:rPr lang="ru-RU" sz="3600" dirty="0" smtClean="0">
                <a:latin typeface="Book Antiqua" pitchFamily="18" charset="0"/>
                <a:ea typeface="Calibri"/>
              </a:rPr>
              <a:t>знаете и любите сказки! И сегодня </a:t>
            </a:r>
            <a:r>
              <a:rPr lang="ru-RU" sz="3600" dirty="0">
                <a:latin typeface="Book Antiqua" pitchFamily="18" charset="0"/>
                <a:ea typeface="Calibri"/>
              </a:rPr>
              <a:t>я предлагаю вам отправиться в сказочную страну.  Представляете, только вчера мне пришло письмо с просьбой о помощи. Герои сказок попали в неприятности. Как вы думаете, сможем мы им помочь?</a:t>
            </a:r>
            <a:endParaRPr lang="ru-RU" sz="36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222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/>
                <a:ea typeface="Calibri"/>
              </a:rPr>
              <a:t>СКАЖИТЕ РЕБЯТА, </a:t>
            </a:r>
          </a:p>
          <a:p>
            <a:pPr algn="ctr"/>
            <a:r>
              <a:rPr lang="ru-RU" sz="2800" b="1" dirty="0" smtClean="0">
                <a:latin typeface="Times New Roman"/>
                <a:ea typeface="Calibri"/>
              </a:rPr>
              <a:t>знаете ли вы сказки</a:t>
            </a:r>
            <a:r>
              <a:rPr lang="ru-RU" sz="2800" b="1" dirty="0">
                <a:latin typeface="Times New Roman"/>
                <a:ea typeface="Calibri"/>
              </a:rPr>
              <a:t>, в названии которых есть </a:t>
            </a:r>
            <a:r>
              <a:rPr lang="ru-RU" sz="2800" b="1" dirty="0" smtClean="0">
                <a:latin typeface="Times New Roman"/>
                <a:ea typeface="Calibri"/>
              </a:rPr>
              <a:t>число</a:t>
            </a:r>
            <a:r>
              <a:rPr lang="ru-RU" sz="2800" b="1" dirty="0">
                <a:latin typeface="Times New Roman"/>
                <a:ea typeface="Calibri"/>
              </a:rPr>
              <a:t>?</a:t>
            </a:r>
            <a:r>
              <a:rPr lang="ru-RU" sz="2800" dirty="0">
                <a:latin typeface="Times New Roman"/>
                <a:ea typeface="Calibri"/>
              </a:rPr>
              <a:t/>
            </a:r>
            <a:br>
              <a:rPr lang="ru-RU" sz="2800" dirty="0">
                <a:latin typeface="Times New Roman"/>
                <a:ea typeface="Calibri"/>
              </a:rPr>
            </a:b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6" y="1136776"/>
            <a:ext cx="3573016" cy="22281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221088"/>
            <a:ext cx="3315023" cy="21831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34" y="1101517"/>
            <a:ext cx="2536661" cy="29755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08" y="3573016"/>
            <a:ext cx="2320032" cy="2900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631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86" y="620688"/>
            <a:ext cx="4273557" cy="35103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56687" y="836712"/>
            <a:ext cx="421196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«Отвечай скорей»</a:t>
            </a:r>
            <a:endParaRPr lang="ru-RU" sz="2800" dirty="0"/>
          </a:p>
          <a:p>
            <a:pPr lvl="0" algn="ctr"/>
            <a:r>
              <a:rPr lang="ru-RU" dirty="0" smtClean="0"/>
              <a:t>1. Сколько </a:t>
            </a:r>
            <a:r>
              <a:rPr lang="ru-RU" dirty="0"/>
              <a:t>ушей у двух кошек? </a:t>
            </a:r>
          </a:p>
          <a:p>
            <a:pPr algn="ctr"/>
            <a:r>
              <a:rPr lang="ru-RU" dirty="0" smtClean="0"/>
              <a:t>2. Сколько </a:t>
            </a:r>
            <a:r>
              <a:rPr lang="ru-RU" dirty="0"/>
              <a:t>дней в неделе? </a:t>
            </a:r>
          </a:p>
          <a:p>
            <a:pPr algn="ctr"/>
            <a:r>
              <a:rPr lang="ru-RU" dirty="0" smtClean="0"/>
              <a:t>3. Сколько </a:t>
            </a:r>
            <a:r>
              <a:rPr lang="ru-RU" dirty="0"/>
              <a:t>глаз у </a:t>
            </a:r>
            <a:r>
              <a:rPr lang="ru-RU" dirty="0" smtClean="0"/>
              <a:t>светофора? </a:t>
            </a:r>
          </a:p>
          <a:p>
            <a:pPr algn="ctr"/>
            <a:r>
              <a:rPr lang="ru-RU" dirty="0" smtClean="0"/>
              <a:t>4. Сколько </a:t>
            </a:r>
            <a:r>
              <a:rPr lang="ru-RU" dirty="0"/>
              <a:t>пальцев на одной </a:t>
            </a:r>
            <a:r>
              <a:rPr lang="ru-RU" dirty="0" smtClean="0"/>
              <a:t>руке?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dirty="0" smtClean="0"/>
              <a:t>5. Сколько </a:t>
            </a:r>
            <a:r>
              <a:rPr lang="ru-RU" dirty="0"/>
              <a:t>солнышек на </a:t>
            </a:r>
            <a:r>
              <a:rPr lang="ru-RU" dirty="0" smtClean="0"/>
              <a:t>небе?  </a:t>
            </a:r>
          </a:p>
          <a:p>
            <a:pPr algn="ctr"/>
            <a:r>
              <a:rPr lang="ru-RU" dirty="0" smtClean="0"/>
              <a:t>6. Сколько </a:t>
            </a:r>
            <a:r>
              <a:rPr lang="ru-RU" dirty="0"/>
              <a:t>лап у двух </a:t>
            </a:r>
            <a:r>
              <a:rPr lang="ru-RU" dirty="0" smtClean="0"/>
              <a:t>собак? </a:t>
            </a:r>
          </a:p>
          <a:p>
            <a:pPr algn="ctr"/>
            <a:r>
              <a:rPr lang="ru-RU" dirty="0" smtClean="0"/>
              <a:t>7.Сколько </a:t>
            </a:r>
            <a:r>
              <a:rPr lang="ru-RU" dirty="0"/>
              <a:t>пальцев на двух </a:t>
            </a:r>
            <a:r>
              <a:rPr lang="ru-RU" dirty="0" smtClean="0"/>
              <a:t>руках? </a:t>
            </a:r>
          </a:p>
          <a:p>
            <a:pPr algn="ctr"/>
            <a:r>
              <a:rPr lang="ru-RU" dirty="0" smtClean="0"/>
              <a:t>8. Сколько </a:t>
            </a:r>
            <a:r>
              <a:rPr lang="ru-RU" dirty="0"/>
              <a:t>в неделе выходных дней?  </a:t>
            </a:r>
            <a:endParaRPr lang="ru-RU" dirty="0" smtClean="0"/>
          </a:p>
          <a:p>
            <a:pPr algn="ctr"/>
            <a:r>
              <a:rPr lang="ru-RU" dirty="0" smtClean="0"/>
              <a:t>9. Сколько </a:t>
            </a:r>
            <a:r>
              <a:rPr lang="ru-RU" dirty="0"/>
              <a:t>солнышек на небе ночью?  </a:t>
            </a:r>
          </a:p>
          <a:p>
            <a:pPr lvl="0" algn="ctr"/>
            <a:r>
              <a:rPr lang="ru-RU" dirty="0" smtClean="0"/>
              <a:t>10. Какое </a:t>
            </a:r>
            <a:r>
              <a:rPr lang="ru-RU" dirty="0"/>
              <a:t>число больше 8, но </a:t>
            </a:r>
            <a:r>
              <a:rPr lang="ru-RU" dirty="0" smtClean="0"/>
              <a:t>меньше10?</a:t>
            </a:r>
          </a:p>
          <a:p>
            <a:pPr lvl="0" algn="ctr"/>
            <a:r>
              <a:rPr lang="ru-RU" dirty="0" smtClean="0"/>
              <a:t>11. Назови соседей числа «3»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1440" y="4406920"/>
            <a:ext cx="86947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/>
              <a:t>12. Назови фигуру, у которой все стороны </a:t>
            </a:r>
            <a:r>
              <a:rPr lang="ru-RU" dirty="0" smtClean="0"/>
              <a:t>равны. </a:t>
            </a:r>
            <a:endParaRPr lang="ru-RU" dirty="0"/>
          </a:p>
          <a:p>
            <a:pPr algn="ctr"/>
            <a:r>
              <a:rPr lang="ru-RU" dirty="0" smtClean="0"/>
              <a:t>13. Какое число я пропустила 1,2,3,4,6,7,8,9</a:t>
            </a:r>
          </a:p>
          <a:p>
            <a:pPr algn="ctr"/>
            <a:r>
              <a:rPr lang="ru-RU" dirty="0" smtClean="0"/>
              <a:t>14. Назови 6-й день недели</a:t>
            </a:r>
          </a:p>
          <a:p>
            <a:pPr algn="ctr"/>
            <a:r>
              <a:rPr lang="ru-RU" dirty="0" smtClean="0"/>
              <a:t>15. Назови лишнее слово в ряде слов: Зима, среда, весна, осень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3626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2896"/>
            <a:ext cx="3816424" cy="27260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>
          <a:xfrm>
            <a:off x="4709120" y="145963"/>
            <a:ext cx="4248472" cy="646680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910" y="1628800"/>
            <a:ext cx="4716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Задания от Золотой рыбки </a:t>
            </a:r>
            <a:endParaRPr lang="ru-RU" sz="2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710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33938"/>
            <a:ext cx="3456384" cy="45478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782860"/>
            <a:ext cx="4716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Book Antiqua" pitchFamily="18" charset="0"/>
              </a:rPr>
              <a:t>Физминутка</a:t>
            </a:r>
            <a:r>
              <a:rPr lang="ru-RU" sz="2400" b="1" dirty="0" smtClean="0">
                <a:latin typeface="Book Antiqua" pitchFamily="18" charset="0"/>
              </a:rPr>
              <a:t> </a:t>
            </a:r>
          </a:p>
          <a:p>
            <a:pPr algn="ctr"/>
            <a:r>
              <a:rPr lang="ru-RU" sz="2400" b="1" dirty="0" smtClean="0">
                <a:latin typeface="Book Antiqua" pitchFamily="18" charset="0"/>
              </a:rPr>
              <a:t>с Василисой Прекрасной </a:t>
            </a:r>
            <a:endParaRPr lang="ru-RU" sz="2400" b="1" dirty="0">
              <a:latin typeface="Book Antiqua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516216" y="1774558"/>
            <a:ext cx="223224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Геометрическая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мозайка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Она очень сложная, будьте внимательны. Пока музыка играет, вы танцуете, а если музыка остановиться, постройтесь столько человек, какую цифру я покажу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(1,5,3,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10).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Молодцы, а теперь образуйте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квадрат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треугольник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прямоугольник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овал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047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2583647" cy="28083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7584" y="369530"/>
            <a:ext cx="8694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EC200"/>
                </a:solidFill>
                <a:latin typeface="Book Antiqua" pitchFamily="18" charset="0"/>
              </a:rPr>
              <a:t>Задание для «жёлтых» </a:t>
            </a:r>
            <a:endParaRPr lang="ru-RU" sz="3600" b="1" dirty="0">
              <a:solidFill>
                <a:srgbClr val="FEC200"/>
              </a:solidFill>
              <a:latin typeface="Book Antiqu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33872"/>
            <a:ext cx="2639279" cy="5186645"/>
          </a:xfrm>
          <a:prstGeom prst="rect">
            <a:avLst/>
          </a:prstGeom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516216" y="2420888"/>
            <a:ext cx="223224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загадки на сообразительность: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Сколько спинок у трех свинок (3)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Сколько рогов у двух быков (4)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Сколько домишек у ста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муравьишек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столе лежало 3 яблока и 4 апельсина. Сколько всего овощей лежало на столе?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 дереве сидели 4 птицы: 2 воробья, остальные вороны.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 ворон? (2)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194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Тема14</Template>
  <TotalTime>151</TotalTime>
  <Words>512</Words>
  <Application>Microsoft Office PowerPoint</Application>
  <PresentationFormat>Экран (4:3)</PresentationFormat>
  <Paragraphs>76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Тема14</vt:lpstr>
      <vt:lpstr>Презентация по формированию элементарных математических представлений  у дошкольников 6-7 лет «Путешествие по сказкам»        Автор: Волкова Татьяна Геннадьевна,                                                           воспитатель 1 квалификационной категории.                                                          Муниципальное бюджетное общеобразовательное                                    учреждение «Центр образования №7                                                                     имени Героя Советского Союза Сергея Николаевича Судейского», г. Тула   </vt:lpstr>
      <vt:lpstr> "Без игры нет и не может быть полноценного умственного развития. Игра - это огромное светлое окно, через которое в духовный мир ребенка вливается живительный поток представлений, понятий. Игра - это искра, зажигающая огонек пытливости и любознательности." B.А. Сухомлинский   Цель: создать условия для развития у детей дошкольного возраста элементарных математических представлений посредством дидактических игр.  Задачи: Развивать воображение, формировать и поддерживать у детей устойчивый интерес к получению знаний по ФЭМП различными способами, развитие умственных способностей у детей через дидактические игры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Презентация по формированию элементарных математических представлений у дошкольников 6-7 лет «Путешествие по сказкам» Автор: Волкова Татьяна Геннадьевна, воспитатель 1 квалификационной категории.  Муниципальное бюджетное общеобразовательное учреждение «Центр образования №7 имени Героя Советского Союза Сергея Николаевича Судейского», г. Тула (МБОУ «ЦО №7»)     Аннотация к презентации:  "Без игры нет и не может быть полноценного умственного развития. Игра - это огромное светлое окно, через которое в духовный мир ребенка вливается живительный поток представлений, понятий. Игра - это искра, зажигающая огонек пытливости и любознательности." B.А. Сухомлинский   Презентация содержит 16 слайдов, с информацией об авторе, аннотацией, с вопросами и заданиями, дидактическими играми от сказочных персонажей. Предназначена для проведения занятия по ФЭМП в игровой форме, с выполнением разного рода заданий. Навигация осуществляется по щелчку мыши. Цель: создать условия для развития у детей дошкольного возраста элементарных математических представлений посредством дидактических игр. Задачи: Развивать воображение, формировать и поддерживать у детей устойчивый интерес к получению знаний по ФЭМП различными способами, развитие умственных способностей у детей через дидактические игры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София</cp:lastModifiedBy>
  <cp:revision>21</cp:revision>
  <dcterms:created xsi:type="dcterms:W3CDTF">2021-01-25T07:35:43Z</dcterms:created>
  <dcterms:modified xsi:type="dcterms:W3CDTF">2022-12-16T15:43:02Z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4073044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